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85"/>
  </p:notesMasterIdLst>
  <p:handoutMasterIdLst>
    <p:handoutMasterId r:id="rId86"/>
  </p:handoutMasterIdLst>
  <p:sldIdLst>
    <p:sldId id="256" r:id="rId5"/>
    <p:sldId id="257" r:id="rId6"/>
    <p:sldId id="327" r:id="rId7"/>
    <p:sldId id="367" r:id="rId8"/>
    <p:sldId id="368" r:id="rId9"/>
    <p:sldId id="329" r:id="rId10"/>
    <p:sldId id="332" r:id="rId11"/>
    <p:sldId id="339" r:id="rId12"/>
    <p:sldId id="326" r:id="rId13"/>
    <p:sldId id="258" r:id="rId14"/>
    <p:sldId id="262" r:id="rId15"/>
    <p:sldId id="263" r:id="rId16"/>
    <p:sldId id="264" r:id="rId17"/>
    <p:sldId id="265" r:id="rId18"/>
    <p:sldId id="268" r:id="rId19"/>
    <p:sldId id="269" r:id="rId20"/>
    <p:sldId id="270" r:id="rId21"/>
    <p:sldId id="298" r:id="rId22"/>
    <p:sldId id="272" r:id="rId23"/>
    <p:sldId id="274" r:id="rId24"/>
    <p:sldId id="275" r:id="rId25"/>
    <p:sldId id="369" r:id="rId26"/>
    <p:sldId id="276" r:id="rId27"/>
    <p:sldId id="277" r:id="rId28"/>
    <p:sldId id="278" r:id="rId29"/>
    <p:sldId id="279" r:id="rId30"/>
    <p:sldId id="280" r:id="rId31"/>
    <p:sldId id="282" r:id="rId32"/>
    <p:sldId id="283" r:id="rId33"/>
    <p:sldId id="284" r:id="rId34"/>
    <p:sldId id="271" r:id="rId35"/>
    <p:sldId id="285" r:id="rId36"/>
    <p:sldId id="286" r:id="rId37"/>
    <p:sldId id="287" r:id="rId38"/>
    <p:sldId id="289" r:id="rId39"/>
    <p:sldId id="288" r:id="rId40"/>
    <p:sldId id="354" r:id="rId41"/>
    <p:sldId id="355" r:id="rId42"/>
    <p:sldId id="344" r:id="rId43"/>
    <p:sldId id="357" r:id="rId44"/>
    <p:sldId id="352" r:id="rId45"/>
    <p:sldId id="353" r:id="rId46"/>
    <p:sldId id="351" r:id="rId47"/>
    <p:sldId id="345" r:id="rId48"/>
    <p:sldId id="346" r:id="rId49"/>
    <p:sldId id="347" r:id="rId50"/>
    <p:sldId id="348" r:id="rId51"/>
    <p:sldId id="350" r:id="rId52"/>
    <p:sldId id="358" r:id="rId53"/>
    <p:sldId id="366" r:id="rId54"/>
    <p:sldId id="365" r:id="rId55"/>
    <p:sldId id="318" r:id="rId56"/>
    <p:sldId id="364" r:id="rId57"/>
    <p:sldId id="311" r:id="rId58"/>
    <p:sldId id="290" r:id="rId59"/>
    <p:sldId id="291" r:id="rId60"/>
    <p:sldId id="292" r:id="rId61"/>
    <p:sldId id="293" r:id="rId62"/>
    <p:sldId id="294" r:id="rId63"/>
    <p:sldId id="295" r:id="rId64"/>
    <p:sldId id="296" r:id="rId65"/>
    <p:sldId id="297" r:id="rId66"/>
    <p:sldId id="299" r:id="rId67"/>
    <p:sldId id="300" r:id="rId68"/>
    <p:sldId id="301" r:id="rId69"/>
    <p:sldId id="306" r:id="rId70"/>
    <p:sldId id="307" r:id="rId71"/>
    <p:sldId id="302" r:id="rId72"/>
    <p:sldId id="303" r:id="rId73"/>
    <p:sldId id="304" r:id="rId74"/>
    <p:sldId id="305" r:id="rId75"/>
    <p:sldId id="370" r:id="rId76"/>
    <p:sldId id="372" r:id="rId77"/>
    <p:sldId id="371" r:id="rId78"/>
    <p:sldId id="374" r:id="rId79"/>
    <p:sldId id="375" r:id="rId80"/>
    <p:sldId id="373" r:id="rId81"/>
    <p:sldId id="342" r:id="rId82"/>
    <p:sldId id="343" r:id="rId83"/>
    <p:sldId id="260" r:id="rId84"/>
  </p:sldIdLst>
  <p:sldSz cx="18288000" cy="10287000"/>
  <p:notesSz cx="7010400" cy="9296400"/>
  <p:embeddedFontLst>
    <p:embeddedFont>
      <p:font typeface="Bebas Neue Cyrillic" panose="020B0604020202020204" charset="0"/>
      <p:regular r:id="rId87"/>
    </p:embeddedFont>
    <p:embeddedFont>
      <p:font typeface="Roboto Condensed" panose="02000000000000000000" pitchFamily="2" charset="0"/>
      <p:regular r:id="rId88"/>
      <p:bold r:id="rId89"/>
      <p:italic r:id="rId90"/>
      <p:boldItalic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553320-D166-0028-D4CE-5D4314AF4985}" name="Sarpy, Nicholas B" initials="NS" userId="S::nsarpy@littlerock.gov::84e3d5ed-dc4a-44cd-bb2d-e3838b6eee15" providerId="AD"/>
  <p188:author id="{E924ECB2-8C1E-981C-9FA0-3A97950E6711}" name="Chapman, Gary L." initials="" userId="S::gchapman@littlerock.gov::2c5efcb1-a85c-4da6-b312-e763526b809f" providerId="AD"/>
  <p188:author id="{480058F6-AEE1-E1F2-95C8-E7D13F471210}" name="Bell, Christopher O." initials="CB" userId="S::cobell@littlerock.gov::6c78fe2f-aa3e-4877-884c-162531f84cb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7F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8" y="11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font" Target="fonts/font3.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font" Target="fonts/font4.fntdata"/><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font" Target="fonts/font2.fntdata"/><Relationship Id="rId91" Type="http://schemas.openxmlformats.org/officeDocument/2006/relationships/font" Target="fonts/font5.fntdata"/><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pman, Gary L." userId="2c5efcb1-a85c-4da6-b312-e763526b809f" providerId="ADAL" clId="{A9D65665-929D-4552-BA5F-0244895B5CF9}"/>
    <pc:docChg chg="modSld">
      <pc:chgData name="Chapman, Gary L." userId="2c5efcb1-a85c-4da6-b312-e763526b809f" providerId="ADAL" clId="{A9D65665-929D-4552-BA5F-0244895B5CF9}" dt="2025-11-17T13:56:21.365" v="17" actId="207"/>
      <pc:docMkLst>
        <pc:docMk/>
      </pc:docMkLst>
      <pc:sldChg chg="modSp mod">
        <pc:chgData name="Chapman, Gary L." userId="2c5efcb1-a85c-4da6-b312-e763526b809f" providerId="ADAL" clId="{A9D65665-929D-4552-BA5F-0244895B5CF9}" dt="2025-11-17T13:52:14.198" v="9" actId="207"/>
        <pc:sldMkLst>
          <pc:docMk/>
          <pc:sldMk cId="4028373883" sldId="274"/>
        </pc:sldMkLst>
        <pc:spChg chg="mod">
          <ac:chgData name="Chapman, Gary L." userId="2c5efcb1-a85c-4da6-b312-e763526b809f" providerId="ADAL" clId="{A9D65665-929D-4552-BA5F-0244895B5CF9}" dt="2025-11-17T13:52:14.198" v="9" actId="207"/>
          <ac:spMkLst>
            <pc:docMk/>
            <pc:sldMk cId="4028373883" sldId="274"/>
            <ac:spMk id="8" creationId="{A20F733D-B464-4F4A-6743-410782EADEB1}"/>
          </ac:spMkLst>
        </pc:spChg>
      </pc:sldChg>
      <pc:sldChg chg="modSp mod">
        <pc:chgData name="Chapman, Gary L." userId="2c5efcb1-a85c-4da6-b312-e763526b809f" providerId="ADAL" clId="{A9D65665-929D-4552-BA5F-0244895B5CF9}" dt="2025-11-17T13:56:21.365" v="17" actId="207"/>
        <pc:sldMkLst>
          <pc:docMk/>
          <pc:sldMk cId="2014866975" sldId="275"/>
        </pc:sldMkLst>
        <pc:spChg chg="mod">
          <ac:chgData name="Chapman, Gary L." userId="2c5efcb1-a85c-4da6-b312-e763526b809f" providerId="ADAL" clId="{A9D65665-929D-4552-BA5F-0244895B5CF9}" dt="2025-11-17T13:56:21.365" v="17" actId="207"/>
          <ac:spMkLst>
            <pc:docMk/>
            <pc:sldMk cId="2014866975" sldId="275"/>
            <ac:spMk id="8" creationId="{0A20AFB0-E39B-9520-08D6-13B4267579C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2400"/>
              <a:t>TOTAL</a:t>
            </a:r>
            <a:r>
              <a:rPr lang="en-US" sz="2400" baseline="0"/>
              <a:t> - $263,108,099</a:t>
            </a:r>
            <a:endParaRPr lang="en-US" sz="2400"/>
          </a:p>
        </c:rich>
      </c:tx>
      <c:layout>
        <c:manualLayout>
          <c:xMode val="edge"/>
          <c:yMode val="edge"/>
          <c:x val="0.83667198107593399"/>
          <c:y val="0.9293468838948745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0C9-465D-A8D5-3DE4977171F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0C9-465D-A8D5-3DE4977171F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0C9-465D-A8D5-3DE4977171F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0C9-465D-A8D5-3DE4977171F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0C9-465D-A8D5-3DE4977171FB}"/>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40C9-465D-A8D5-3DE4977171FB}"/>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40C9-465D-A8D5-3DE4977171FB}"/>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40C9-465D-A8D5-3DE4977171FB}"/>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40C9-465D-A8D5-3DE4977171FB}"/>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40C9-465D-A8D5-3DE4977171FB}"/>
              </c:ext>
            </c:extLst>
          </c:dPt>
          <c:dLbls>
            <c:dLbl>
              <c:idx val="0"/>
              <c:layout>
                <c:manualLayout>
                  <c:x val="0.14038108376724992"/>
                  <c:y val="4.6423831341848729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0C9-465D-A8D5-3DE4977171FB}"/>
                </c:ext>
              </c:extLst>
            </c:dLbl>
            <c:dLbl>
              <c:idx val="1"/>
              <c:layout>
                <c:manualLayout>
                  <c:x val="3.963996741900043E-2"/>
                  <c:y val="-1.510044974935582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0C9-465D-A8D5-3DE4977171FB}"/>
                </c:ext>
              </c:extLst>
            </c:dLbl>
            <c:dLbl>
              <c:idx val="2"/>
              <c:layout>
                <c:manualLayout>
                  <c:x val="5.8261392134559822E-3"/>
                  <c:y val="-6.1268995672575502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4606787129980933"/>
                      <c:h val="0.21092651075176705"/>
                    </c:manualLayout>
                  </c15:layout>
                </c:ext>
                <c:ext xmlns:c16="http://schemas.microsoft.com/office/drawing/2014/chart" uri="{C3380CC4-5D6E-409C-BE32-E72D297353CC}">
                  <c16:uniqueId val="{00000005-40C9-465D-A8D5-3DE4977171FB}"/>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7-40C9-465D-A8D5-3DE4977171FB}"/>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9-40C9-465D-A8D5-3DE4977171FB}"/>
                </c:ext>
              </c:extLst>
            </c:dLbl>
            <c:dLbl>
              <c:idx val="5"/>
              <c:layout>
                <c:manualLayout>
                  <c:x val="-0.10773319378086259"/>
                  <c:y val="-4.621382087273709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0C9-465D-A8D5-3DE4977171FB}"/>
                </c:ext>
              </c:extLst>
            </c:dLbl>
            <c:dLbl>
              <c:idx val="6"/>
              <c:layout>
                <c:manualLayout>
                  <c:x val="-4.4751930280559619E-2"/>
                  <c:y val="-1.561057342071091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0C9-465D-A8D5-3DE4977171FB}"/>
                </c:ext>
              </c:extLst>
            </c:dLbl>
            <c:dLbl>
              <c:idx val="7"/>
              <c:layout>
                <c:manualLayout>
                  <c:x val="-6.4840778397845952E-2"/>
                  <c:y val="-6.8941174503514238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0C9-465D-A8D5-3DE4977171FB}"/>
                </c:ext>
              </c:extLst>
            </c:dLbl>
            <c:dLbl>
              <c:idx val="8"/>
              <c:layout>
                <c:manualLayout>
                  <c:x val="7.7652873964665303E-2"/>
                  <c:y val="-4.735137758042511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0C9-465D-A8D5-3DE4977171FB}"/>
                </c:ext>
              </c:extLst>
            </c:dLbl>
            <c:dLbl>
              <c:idx val="9"/>
              <c:layout>
                <c:manualLayout>
                  <c:x val="0.22818196545963051"/>
                  <c:y val="-3.014981494697161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40C9-465D-A8D5-3DE4977171F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- 2024 - Draft for slides.xlsx]GF - Revenue Summary'!$B$23:$B$32</c:f>
              <c:strCache>
                <c:ptCount val="10"/>
                <c:pt idx="0">
                  <c:v>General Property Taxes</c:v>
                </c:pt>
                <c:pt idx="1">
                  <c:v>Sales and Use Taxes</c:v>
                </c:pt>
                <c:pt idx="2">
                  <c:v>Licenses and Permits</c:v>
                </c:pt>
                <c:pt idx="3">
                  <c:v>Intergovernmental</c:v>
                </c:pt>
                <c:pt idx="4">
                  <c:v>Charges for Services</c:v>
                </c:pt>
                <c:pt idx="5">
                  <c:v>Fines and Fees</c:v>
                </c:pt>
                <c:pt idx="6">
                  <c:v>Utility Franchise Fees</c:v>
                </c:pt>
                <c:pt idx="7">
                  <c:v>Investment Income</c:v>
                </c:pt>
                <c:pt idx="8">
                  <c:v>Miscellaneous</c:v>
                </c:pt>
                <c:pt idx="9">
                  <c:v>Transfers In</c:v>
                </c:pt>
              </c:strCache>
            </c:strRef>
          </c:cat>
          <c:val>
            <c:numRef>
              <c:f>'[Data - 2024 - Draft for slides.xlsx]GF - Revenue Summary'!$C$23:$C$32</c:f>
              <c:numCache>
                <c:formatCode>_("$"* #,##0_);_("$"* \(#,##0\);_("$"* "-"??_);_(@_)</c:formatCode>
                <c:ptCount val="10"/>
                <c:pt idx="0">
                  <c:v>39748000</c:v>
                </c:pt>
                <c:pt idx="1">
                  <c:v>143172400</c:v>
                </c:pt>
                <c:pt idx="2">
                  <c:v>14195900</c:v>
                </c:pt>
                <c:pt idx="3">
                  <c:v>12272100</c:v>
                </c:pt>
                <c:pt idx="4">
                  <c:v>12169700</c:v>
                </c:pt>
                <c:pt idx="5">
                  <c:v>1902500</c:v>
                </c:pt>
                <c:pt idx="6">
                  <c:v>35313950</c:v>
                </c:pt>
                <c:pt idx="7">
                  <c:v>174000</c:v>
                </c:pt>
                <c:pt idx="8">
                  <c:v>1121200</c:v>
                </c:pt>
                <c:pt idx="9">
                  <c:v>3038349</c:v>
                </c:pt>
              </c:numCache>
            </c:numRef>
          </c:val>
          <c:extLst>
            <c:ext xmlns:c16="http://schemas.microsoft.com/office/drawing/2014/chart" uri="{C3380CC4-5D6E-409C-BE32-E72D297353CC}">
              <c16:uniqueId val="{00000014-40C9-465D-A8D5-3DE4977171FB}"/>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40C9-465D-A8D5-3DE4977171F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40C9-465D-A8D5-3DE4977171F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A-40C9-465D-A8D5-3DE4977171F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C-40C9-465D-A8D5-3DE4977171F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E-40C9-465D-A8D5-3DE4977171FB}"/>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0-40C9-465D-A8D5-3DE4977171FB}"/>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2-40C9-465D-A8D5-3DE4977171FB}"/>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4-40C9-465D-A8D5-3DE4977171FB}"/>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6-40C9-465D-A8D5-3DE4977171FB}"/>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8-40C9-465D-A8D5-3DE4977171F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16-40C9-465D-A8D5-3DE4977171FB}"/>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18-40C9-465D-A8D5-3DE4977171FB}"/>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1A-40C9-465D-A8D5-3DE4977171FB}"/>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1C-40C9-465D-A8D5-3DE4977171FB}"/>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1E-40C9-465D-A8D5-3DE4977171FB}"/>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20-40C9-465D-A8D5-3DE4977171FB}"/>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22-40C9-465D-A8D5-3DE4977171FB}"/>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24-40C9-465D-A8D5-3DE4977171FB}"/>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26-40C9-465D-A8D5-3DE4977171FB}"/>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28-40C9-465D-A8D5-3DE4977171FB}"/>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- 2024 - Draft for slides.xlsx]GF - Revenue Summary'!$B$23:$B$32</c:f>
              <c:strCache>
                <c:ptCount val="10"/>
                <c:pt idx="0">
                  <c:v>General Property Taxes</c:v>
                </c:pt>
                <c:pt idx="1">
                  <c:v>Sales and Use Taxes</c:v>
                </c:pt>
                <c:pt idx="2">
                  <c:v>Licenses and Permits</c:v>
                </c:pt>
                <c:pt idx="3">
                  <c:v>Intergovernmental</c:v>
                </c:pt>
                <c:pt idx="4">
                  <c:v>Charges for Services</c:v>
                </c:pt>
                <c:pt idx="5">
                  <c:v>Fines and Fees</c:v>
                </c:pt>
                <c:pt idx="6">
                  <c:v>Utility Franchise Fees</c:v>
                </c:pt>
                <c:pt idx="7">
                  <c:v>Investment Income</c:v>
                </c:pt>
                <c:pt idx="8">
                  <c:v>Miscellaneous</c:v>
                </c:pt>
                <c:pt idx="9">
                  <c:v>Transfers In</c:v>
                </c:pt>
              </c:strCache>
            </c:strRef>
          </c:cat>
          <c:val>
            <c:numRef>
              <c:f>'[Data - 2024 - Draft for slides.xlsx]GF - Revenue Summary'!$D$23:$D$32</c:f>
              <c:numCache>
                <c:formatCode>0.00%</c:formatCode>
                <c:ptCount val="10"/>
                <c:pt idx="0">
                  <c:v>0.15107098622608345</c:v>
                </c:pt>
                <c:pt idx="1">
                  <c:v>0.54415808766114793</c:v>
                </c:pt>
                <c:pt idx="2">
                  <c:v>5.3954629500021584E-2</c:v>
                </c:pt>
                <c:pt idx="3">
                  <c:v>4.6642805928980541E-2</c:v>
                </c:pt>
                <c:pt idx="4">
                  <c:v>4.6253612284280161E-2</c:v>
                </c:pt>
                <c:pt idx="5">
                  <c:v>7.2308682523680124E-3</c:v>
                </c:pt>
                <c:pt idx="6">
                  <c:v>0.13421840731706247</c:v>
                </c:pt>
                <c:pt idx="7">
                  <c:v>6.6132513845573412E-4</c:v>
                </c:pt>
                <c:pt idx="8">
                  <c:v>4.2613663519343054E-3</c:v>
                </c:pt>
                <c:pt idx="9">
                  <c:v>1.1547911339665755E-2</c:v>
                </c:pt>
              </c:numCache>
            </c:numRef>
          </c:val>
          <c:extLst>
            <c:ext xmlns:c16="http://schemas.microsoft.com/office/drawing/2014/chart" uri="{C3380CC4-5D6E-409C-BE32-E72D297353CC}">
              <c16:uniqueId val="{00000029-40C9-465D-A8D5-3DE4977171FB}"/>
            </c:ext>
          </c:extLst>
        </c:ser>
        <c:dLbls>
          <c:dLblPos val="outEnd"/>
          <c:showLegendKey val="0"/>
          <c:showVal val="1"/>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051351130845763"/>
          <c:w val="0.97772715945711663"/>
          <c:h val="0.82673775208900568"/>
        </c:manualLayout>
      </c:layout>
      <c:pie3DChart>
        <c:varyColors val="1"/>
        <c:ser>
          <c:idx val="0"/>
          <c:order val="0"/>
          <c:tx>
            <c:strRef>
              <c:f>Sheet1!$B$1</c:f>
              <c:strCache>
                <c:ptCount val="1"/>
                <c:pt idx="0">
                  <c:v>Personnel</c:v>
                </c:pt>
              </c:strCache>
            </c:strRef>
          </c:tx>
          <c:dPt>
            <c:idx val="0"/>
            <c:bubble3D val="0"/>
            <c:spPr>
              <a:solidFill>
                <a:schemeClr val="accent3">
                  <a:lumMod val="20000"/>
                  <a:lumOff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2AF1-4BE1-B7F2-B0507A8DE93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AF1-4BE1-B7F2-B0507A8DE931}"/>
              </c:ext>
            </c:extLst>
          </c:dPt>
          <c:dPt>
            <c:idx val="2"/>
            <c:bubble3D val="0"/>
            <c:spPr>
              <a:solidFill>
                <a:srgbClr val="FFFF99"/>
              </a:solidFill>
              <a:ln w="25400">
                <a:solidFill>
                  <a:schemeClr val="lt1"/>
                </a:solidFill>
              </a:ln>
              <a:effectLst/>
              <a:sp3d contourW="25400">
                <a:contourClr>
                  <a:schemeClr val="lt1"/>
                </a:contourClr>
              </a:sp3d>
            </c:spPr>
            <c:extLst>
              <c:ext xmlns:c16="http://schemas.microsoft.com/office/drawing/2014/chart" uri="{C3380CC4-5D6E-409C-BE32-E72D297353CC}">
                <c16:uniqueId val="{00000005-2AF1-4BE1-B7F2-B0507A8DE931}"/>
              </c:ext>
            </c:extLst>
          </c:dPt>
          <c:dPt>
            <c:idx val="3"/>
            <c:bubble3D val="0"/>
            <c:spPr>
              <a:solidFill>
                <a:schemeClr val="accent5">
                  <a:lumMod val="20000"/>
                  <a:lumOff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AF1-4BE1-B7F2-B0507A8DE931}"/>
              </c:ext>
            </c:extLst>
          </c:dPt>
          <c:dPt>
            <c:idx val="4"/>
            <c:bubble3D val="0"/>
            <c:spPr>
              <a:solidFill>
                <a:schemeClr val="accent4">
                  <a:lumMod val="20000"/>
                  <a:lumOff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2AF1-4BE1-B7F2-B0507A8DE931}"/>
              </c:ext>
            </c:extLst>
          </c:dPt>
          <c:dPt>
            <c:idx val="5"/>
            <c:bubble3D val="0"/>
            <c:spPr>
              <a:solidFill>
                <a:srgbClr val="FF5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B-2AF1-4BE1-B7F2-B0507A8DE931}"/>
              </c:ext>
            </c:extLst>
          </c:dPt>
          <c:dPt>
            <c:idx val="6"/>
            <c:bubble3D val="0"/>
            <c:spPr>
              <a:solidFill>
                <a:srgbClr val="0066FF"/>
              </a:solidFill>
              <a:ln w="25400">
                <a:solidFill>
                  <a:schemeClr val="lt1"/>
                </a:solidFill>
              </a:ln>
              <a:effectLst/>
              <a:sp3d contourW="25400">
                <a:contourClr>
                  <a:schemeClr val="lt1"/>
                </a:contourClr>
              </a:sp3d>
            </c:spPr>
            <c:extLst>
              <c:ext xmlns:c16="http://schemas.microsoft.com/office/drawing/2014/chart" uri="{C3380CC4-5D6E-409C-BE32-E72D297353CC}">
                <c16:uniqueId val="{0000000D-2AF1-4BE1-B7F2-B0507A8DE931}"/>
              </c:ext>
            </c:extLst>
          </c:dPt>
          <c:dPt>
            <c:idx val="7"/>
            <c:bubble3D val="0"/>
            <c:spPr>
              <a:solidFill>
                <a:srgbClr val="CC66FF"/>
              </a:solidFill>
              <a:ln w="25400">
                <a:solidFill>
                  <a:schemeClr val="lt1"/>
                </a:solidFill>
              </a:ln>
              <a:effectLst/>
              <a:sp3d contourW="25400">
                <a:contourClr>
                  <a:schemeClr val="lt1"/>
                </a:contourClr>
              </a:sp3d>
            </c:spPr>
            <c:extLst>
              <c:ext xmlns:c16="http://schemas.microsoft.com/office/drawing/2014/chart" uri="{C3380CC4-5D6E-409C-BE32-E72D297353CC}">
                <c16:uniqueId val="{0000000F-2AF1-4BE1-B7F2-B0507A8DE931}"/>
              </c:ext>
            </c:extLst>
          </c:dPt>
          <c:dPt>
            <c:idx val="8"/>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11-2AF1-4BE1-B7F2-B0507A8DE931}"/>
              </c:ext>
            </c:extLst>
          </c:dPt>
          <c:dPt>
            <c:idx val="9"/>
            <c:bubble3D val="0"/>
            <c:spPr>
              <a:solidFill>
                <a:srgbClr val="33CC33"/>
              </a:solidFill>
              <a:ln w="25400">
                <a:solidFill>
                  <a:schemeClr val="lt1"/>
                </a:solidFill>
              </a:ln>
              <a:effectLst/>
              <a:sp3d contourW="25400">
                <a:contourClr>
                  <a:schemeClr val="lt1"/>
                </a:contourClr>
              </a:sp3d>
            </c:spPr>
            <c:extLst>
              <c:ext xmlns:c16="http://schemas.microsoft.com/office/drawing/2014/chart" uri="{C3380CC4-5D6E-409C-BE32-E72D297353CC}">
                <c16:uniqueId val="{00000013-2AF1-4BE1-B7F2-B0507A8DE931}"/>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2AF1-4BE1-B7F2-B0507A8DE931}"/>
              </c:ext>
            </c:extLst>
          </c:dPt>
          <c:dLbls>
            <c:dLbl>
              <c:idx val="0"/>
              <c:layout>
                <c:manualLayout>
                  <c:x val="-0.14594737136637417"/>
                  <c:y val="-6.950612724641917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F1-4BE1-B7F2-B0507A8DE931}"/>
                </c:ext>
              </c:extLst>
            </c:dLbl>
            <c:dLbl>
              <c:idx val="1"/>
              <c:layout>
                <c:manualLayout>
                  <c:x val="8.8157082675604289E-3"/>
                  <c:y val="-0.10179214320337721"/>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F1-4BE1-B7F2-B0507A8DE931}"/>
                </c:ext>
              </c:extLst>
            </c:dLbl>
            <c:dLbl>
              <c:idx val="2"/>
              <c:layout>
                <c:manualLayout>
                  <c:x val="2.1375230720002652E-3"/>
                  <c:y val="-4.845517315897129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F1-4BE1-B7F2-B0507A8DE931}"/>
                </c:ext>
              </c:extLst>
            </c:dLbl>
            <c:dLbl>
              <c:idx val="3"/>
              <c:layout>
                <c:manualLayout>
                  <c:x val="7.3881419524496382E-4"/>
                  <c:y val="-1.96363639092192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F1-4BE1-B7F2-B0507A8DE931}"/>
                </c:ext>
              </c:extLst>
            </c:dLbl>
            <c:dLbl>
              <c:idx val="4"/>
              <c:layout>
                <c:manualLayout>
                  <c:x val="1.902805277818212E-2"/>
                  <c:y val="-0.130266915583782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F1-4BE1-B7F2-B0507A8DE931}"/>
                </c:ext>
              </c:extLst>
            </c:dLbl>
            <c:dLbl>
              <c:idx val="5"/>
              <c:layout>
                <c:manualLayout>
                  <c:x val="-0.17204047439077721"/>
                  <c:y val="-0.2676597801992512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F1-4BE1-B7F2-B0507A8DE931}"/>
                </c:ext>
              </c:extLst>
            </c:dLbl>
            <c:dLbl>
              <c:idx val="6"/>
              <c:layout>
                <c:manualLayout>
                  <c:x val="0.13713572864952131"/>
                  <c:y val="-0.2634555957340630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F1-4BE1-B7F2-B0507A8DE931}"/>
                </c:ext>
              </c:extLst>
            </c:dLbl>
            <c:dLbl>
              <c:idx val="7"/>
              <c:layout>
                <c:manualLayout>
                  <c:x val="1.2136033661343886E-3"/>
                  <c:y val="-0.1265771431757240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AF1-4BE1-B7F2-B0507A8DE931}"/>
                </c:ext>
              </c:extLst>
            </c:dLbl>
            <c:dLbl>
              <c:idx val="9"/>
              <c:layout>
                <c:manualLayout>
                  <c:x val="-2.6265243622753232E-2"/>
                  <c:y val="-2.936419381125527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AF1-4BE1-B7F2-B0507A8DE931}"/>
                </c:ext>
              </c:extLst>
            </c:dLbl>
            <c:dLbl>
              <c:idx val="10"/>
              <c:layout>
                <c:manualLayout>
                  <c:x val="-4.9543971812293974E-2"/>
                  <c:y val="-7.060472270400350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AF1-4BE1-B7F2-B0507A8DE9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General Government</c:v>
                </c:pt>
                <c:pt idx="1">
                  <c:v>Building Services</c:v>
                </c:pt>
                <c:pt idx="2">
                  <c:v>Housing</c:v>
                </c:pt>
                <c:pt idx="3">
                  <c:v>Parks, Golf, Fitness</c:v>
                </c:pt>
                <c:pt idx="4">
                  <c:v>Zoo</c:v>
                </c:pt>
                <c:pt idx="5">
                  <c:v>Fire</c:v>
                </c:pt>
                <c:pt idx="6">
                  <c:v>Police</c:v>
                </c:pt>
                <c:pt idx="7">
                  <c:v>Emergency Communications</c:v>
                </c:pt>
                <c:pt idx="8">
                  <c:v>Street Fund</c:v>
                </c:pt>
                <c:pt idx="9">
                  <c:v>Waste Disposal</c:v>
                </c:pt>
                <c:pt idx="10">
                  <c:v>Fleet &amp; Vehicle Storage</c:v>
                </c:pt>
              </c:strCache>
            </c:strRef>
          </c:cat>
          <c:val>
            <c:numRef>
              <c:f>Sheet1!$B$2:$B$12</c:f>
              <c:numCache>
                <c:formatCode>_(* #,##0_);_(* \(#,##0\);_(* "-"_);_(@_)</c:formatCode>
                <c:ptCount val="11"/>
                <c:pt idx="0">
                  <c:v>302</c:v>
                </c:pt>
                <c:pt idx="1">
                  <c:v>12</c:v>
                </c:pt>
                <c:pt idx="2">
                  <c:v>109</c:v>
                </c:pt>
                <c:pt idx="3">
                  <c:v>130</c:v>
                </c:pt>
                <c:pt idx="4">
                  <c:v>65</c:v>
                </c:pt>
                <c:pt idx="5">
                  <c:v>445</c:v>
                </c:pt>
                <c:pt idx="6">
                  <c:v>707</c:v>
                </c:pt>
                <c:pt idx="7">
                  <c:v>65</c:v>
                </c:pt>
                <c:pt idx="8">
                  <c:v>219</c:v>
                </c:pt>
                <c:pt idx="9">
                  <c:v>145</c:v>
                </c:pt>
                <c:pt idx="10">
                  <c:v>78</c:v>
                </c:pt>
              </c:numCache>
            </c:numRef>
          </c:val>
          <c:extLst>
            <c:ext xmlns:c16="http://schemas.microsoft.com/office/drawing/2014/chart" uri="{C3380CC4-5D6E-409C-BE32-E72D297353CC}">
              <c16:uniqueId val="{00000016-2AF1-4BE1-B7F2-B0507A8DE931}"/>
            </c:ext>
          </c:extLst>
        </c:ser>
        <c:ser>
          <c:idx val="1"/>
          <c:order val="1"/>
          <c:tx>
            <c:strRef>
              <c:f>Sheet1!$C$1</c:f>
              <c:strCache>
                <c:ptCount val="1"/>
                <c:pt idx="0">
                  <c:v>Percent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18-2AF1-4BE1-B7F2-B0507A8DE93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A-2AF1-4BE1-B7F2-B0507A8DE93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C-2AF1-4BE1-B7F2-B0507A8DE93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E-2AF1-4BE1-B7F2-B0507A8DE93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20-2AF1-4BE1-B7F2-B0507A8DE93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22-2AF1-4BE1-B7F2-B0507A8DE93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4-2AF1-4BE1-B7F2-B0507A8DE931}"/>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6-2AF1-4BE1-B7F2-B0507A8DE931}"/>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8-2AF1-4BE1-B7F2-B0507A8DE931}"/>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A-2AF1-4BE1-B7F2-B0507A8DE931}"/>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C-2AF1-4BE1-B7F2-B0507A8DE931}"/>
              </c:ext>
            </c:extLst>
          </c:dPt>
          <c:cat>
            <c:strRef>
              <c:f>Sheet1!$A$2:$A$12</c:f>
              <c:strCache>
                <c:ptCount val="11"/>
                <c:pt idx="0">
                  <c:v>General Government</c:v>
                </c:pt>
                <c:pt idx="1">
                  <c:v>Building Services</c:v>
                </c:pt>
                <c:pt idx="2">
                  <c:v>Housing</c:v>
                </c:pt>
                <c:pt idx="3">
                  <c:v>Parks, Golf, Fitness</c:v>
                </c:pt>
                <c:pt idx="4">
                  <c:v>Zoo</c:v>
                </c:pt>
                <c:pt idx="5">
                  <c:v>Fire</c:v>
                </c:pt>
                <c:pt idx="6">
                  <c:v>Police</c:v>
                </c:pt>
                <c:pt idx="7">
                  <c:v>Emergency Communications</c:v>
                </c:pt>
                <c:pt idx="8">
                  <c:v>Street Fund</c:v>
                </c:pt>
                <c:pt idx="9">
                  <c:v>Waste Disposal</c:v>
                </c:pt>
                <c:pt idx="10">
                  <c:v>Fleet &amp; Vehicle Storage</c:v>
                </c:pt>
              </c:strCache>
            </c:strRef>
          </c:cat>
          <c:val>
            <c:numRef>
              <c:f>Sheet1!$C$2:$C$12</c:f>
              <c:numCache>
                <c:formatCode>0%</c:formatCode>
                <c:ptCount val="11"/>
                <c:pt idx="0">
                  <c:v>0.1326306543697848</c:v>
                </c:pt>
                <c:pt idx="1">
                  <c:v>5.270092226613966E-3</c:v>
                </c:pt>
                <c:pt idx="2">
                  <c:v>4.787000439174352E-2</c:v>
                </c:pt>
                <c:pt idx="3">
                  <c:v>5.709266578831796E-2</c:v>
                </c:pt>
                <c:pt idx="4">
                  <c:v>2.854633289415898E-2</c:v>
                </c:pt>
                <c:pt idx="5">
                  <c:v>0.19543258673693456</c:v>
                </c:pt>
                <c:pt idx="6">
                  <c:v>0.31049626701800614</c:v>
                </c:pt>
                <c:pt idx="7">
                  <c:v>2.854633289415898E-2</c:v>
                </c:pt>
                <c:pt idx="8">
                  <c:v>9.6179183135704879E-2</c:v>
                </c:pt>
                <c:pt idx="9">
                  <c:v>6.3680281071585423E-2</c:v>
                </c:pt>
                <c:pt idx="10">
                  <c:v>3.4255599472990776E-2</c:v>
                </c:pt>
              </c:numCache>
            </c:numRef>
          </c:val>
          <c:extLst>
            <c:ext xmlns:c16="http://schemas.microsoft.com/office/drawing/2014/chart" uri="{C3380CC4-5D6E-409C-BE32-E72D297353CC}">
              <c16:uniqueId val="{0000002D-2AF1-4BE1-B7F2-B0507A8DE93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r>
              <a:rPr lang="en-US" sz="2800"/>
              <a:t>TOTAL</a:t>
            </a:r>
            <a:r>
              <a:rPr lang="en-US" sz="2800" baseline="0"/>
              <a:t> - $340,282,029</a:t>
            </a:r>
            <a:endParaRPr lang="en-US" sz="2800"/>
          </a:p>
        </c:rich>
      </c:tx>
      <c:layout>
        <c:manualLayout>
          <c:xMode val="edge"/>
          <c:yMode val="edge"/>
          <c:x val="9.8979057860692013E-3"/>
          <c:y val="0.87211715362452702"/>
        </c:manualLayout>
      </c:layout>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ADC-43C5-A4FC-0AF1E1467E3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ADC-43C5-A4FC-0AF1E1467E3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ADC-43C5-A4FC-0AF1E1467E3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ADC-43C5-A4FC-0AF1E1467E30}"/>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ADC-43C5-A4FC-0AF1E1467E30}"/>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ADC-43C5-A4FC-0AF1E1467E30}"/>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EADC-43C5-A4FC-0AF1E1467E30}"/>
                </c:ext>
              </c:extLst>
            </c:dLbl>
            <c:dLbl>
              <c:idx val="1"/>
              <c:layout>
                <c:manualLayout>
                  <c:x val="-3.1810190154270064E-2"/>
                  <c:y val="3.4032761141349972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DC-43C5-A4FC-0AF1E1467E30}"/>
                </c:ext>
              </c:extLst>
            </c:dLbl>
            <c:dLbl>
              <c:idx val="2"/>
              <c:layout>
                <c:manualLayout>
                  <c:x val="-6.1628835816635183E-2"/>
                  <c:y val="-1.35246480773238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DC-43C5-A4FC-0AF1E1467E30}"/>
                </c:ext>
              </c:extLst>
            </c:dLbl>
            <c:dLbl>
              <c:idx val="3"/>
              <c:layout>
                <c:manualLayout>
                  <c:x val="-1.2910164569019061E-2"/>
                  <c:y val="-4.5522598678203338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ADC-43C5-A4FC-0AF1E1467E30}"/>
                </c:ext>
              </c:extLst>
            </c:dLbl>
            <c:dLbl>
              <c:idx val="4"/>
              <c:layout>
                <c:manualLayout>
                  <c:x val="8.176437560378734E-2"/>
                  <c:y val="-5.031445117064579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ADC-43C5-A4FC-0AF1E1467E30}"/>
                </c:ext>
              </c:extLst>
            </c:dLbl>
            <c:dLbl>
              <c:idx val="5"/>
              <c:layout>
                <c:manualLayout>
                  <c:x val="0.23525188770212513"/>
                  <c:y val="-1.197963123110615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ADC-43C5-A4FC-0AF1E1467E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- 2024 - Draft for slides.xlsx]Summary - All Funds'!$B$2:$B$7</c:f>
              <c:strCache>
                <c:ptCount val="6"/>
                <c:pt idx="0">
                  <c:v>General Fund</c:v>
                </c:pt>
                <c:pt idx="1">
                  <c:v>Street Fund</c:v>
                </c:pt>
                <c:pt idx="2">
                  <c:v>Waste Disposal Fund</c:v>
                </c:pt>
                <c:pt idx="3">
                  <c:v>Fleet Fund</c:v>
                </c:pt>
                <c:pt idx="4">
                  <c:v>Vehicle Storage Fund</c:v>
                </c:pt>
                <c:pt idx="5">
                  <c:v>Parking Garage Fund</c:v>
                </c:pt>
              </c:strCache>
            </c:strRef>
          </c:cat>
          <c:val>
            <c:numRef>
              <c:f>'[Data - 2024 - Draft for slides.xlsx]Summary - All Funds'!$C$2:$C$7</c:f>
              <c:numCache>
                <c:formatCode>_(* #,##0_);_(* \(#,##0\);_(* "-"??_);_(@_)</c:formatCode>
                <c:ptCount val="6"/>
                <c:pt idx="0" formatCode="_(&quot;$&quot;* #,##0_);_(&quot;$&quot;* \(#,##0\);_(&quot;$&quot;* &quot;-&quot;??_);_(@_)">
                  <c:v>263108099</c:v>
                </c:pt>
                <c:pt idx="1">
                  <c:v>26443200</c:v>
                </c:pt>
                <c:pt idx="2">
                  <c:v>26543400</c:v>
                </c:pt>
                <c:pt idx="3">
                  <c:v>18418930</c:v>
                </c:pt>
                <c:pt idx="4">
                  <c:v>2453200</c:v>
                </c:pt>
                <c:pt idx="5">
                  <c:v>3315200</c:v>
                </c:pt>
              </c:numCache>
            </c:numRef>
          </c:val>
          <c:extLst>
            <c:ext xmlns:c16="http://schemas.microsoft.com/office/drawing/2014/chart" uri="{C3380CC4-5D6E-409C-BE32-E72D297353CC}">
              <c16:uniqueId val="{0000000C-69D6-438D-9B67-794E06CC974A}"/>
            </c:ext>
          </c:extLst>
        </c:ser>
        <c:dLbls>
          <c:dLblPos val="outEnd"/>
          <c:showLegendKey val="0"/>
          <c:showVal val="1"/>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r>
              <a:rPr lang="en-US" sz="2400"/>
              <a:t>Total - $338,231,579</a:t>
            </a:r>
          </a:p>
        </c:rich>
      </c:tx>
      <c:layout>
        <c:manualLayout>
          <c:xMode val="edge"/>
          <c:yMode val="edge"/>
          <c:x val="4.8931807020312343E-2"/>
          <c:y val="0.87543644713697522"/>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398-4520-9150-A507C991623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398-4520-9150-A507C991623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398-4520-9150-A507C991623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398-4520-9150-A507C991623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2398-4520-9150-A507C991623B}"/>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2398-4520-9150-A507C991623B}"/>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2398-4520-9150-A507C991623B}"/>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3-2398-4520-9150-A507C991623B}"/>
                </c:ext>
              </c:extLst>
            </c:dLbl>
            <c:dLbl>
              <c:idx val="2"/>
              <c:layout>
                <c:manualLayout>
                  <c:x val="-5.8530869641521939E-2"/>
                  <c:y val="-1.8626307385893118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398-4520-9150-A507C991623B}"/>
                </c:ext>
              </c:extLst>
            </c:dLbl>
            <c:dLbl>
              <c:idx val="3"/>
              <c:layout>
                <c:manualLayout>
                  <c:x val="-3.2777286999252322E-2"/>
                  <c:y val="-5.587892215767927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398-4520-9150-A507C991623B}"/>
                </c:ext>
              </c:extLst>
            </c:dLbl>
            <c:dLbl>
              <c:idx val="4"/>
              <c:layout>
                <c:manualLayout>
                  <c:x val="3.2777286999252281E-2"/>
                  <c:y val="-5.898330672199479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398-4520-9150-A507C991623B}"/>
                </c:ext>
              </c:extLst>
            </c:dLbl>
            <c:dLbl>
              <c:idx val="5"/>
              <c:layout>
                <c:manualLayout>
                  <c:x val="0.20368742635249623"/>
                  <c:y val="-9.313153692946545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398-4520-9150-A507C99162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- 2024 - Draft for slides.xlsx]Summary - All Funds'!$B$2:$B$7</c:f>
              <c:strCache>
                <c:ptCount val="6"/>
                <c:pt idx="0">
                  <c:v>General Fund</c:v>
                </c:pt>
                <c:pt idx="1">
                  <c:v>Street Fund</c:v>
                </c:pt>
                <c:pt idx="2">
                  <c:v>Waste Disposal Fund</c:v>
                </c:pt>
                <c:pt idx="3">
                  <c:v>Fleet Fund</c:v>
                </c:pt>
                <c:pt idx="4">
                  <c:v>Vehicle Storage Fund</c:v>
                </c:pt>
                <c:pt idx="5">
                  <c:v>Parking Garage Fund</c:v>
                </c:pt>
              </c:strCache>
            </c:strRef>
          </c:cat>
          <c:val>
            <c:numRef>
              <c:f>'[Data - 2024 - Draft for slides.xlsx]Summary - All Funds'!$E$2:$E$7</c:f>
              <c:numCache>
                <c:formatCode>_(* #,##0_);_(* \(#,##0\);_(* "-"??_);_(@_)</c:formatCode>
                <c:ptCount val="6"/>
                <c:pt idx="0" formatCode="_(&quot;$&quot;* #,##0_);_(&quot;$&quot;* \(#,##0\);_(&quot;$&quot;* &quot;-&quot;??_);_(@_)">
                  <c:v>263108099</c:v>
                </c:pt>
                <c:pt idx="1">
                  <c:v>26443200</c:v>
                </c:pt>
                <c:pt idx="2">
                  <c:v>26543400</c:v>
                </c:pt>
                <c:pt idx="3">
                  <c:v>18418930</c:v>
                </c:pt>
                <c:pt idx="4">
                  <c:v>2292195</c:v>
                </c:pt>
                <c:pt idx="5">
                  <c:v>1425755</c:v>
                </c:pt>
              </c:numCache>
            </c:numRef>
          </c:val>
          <c:extLst>
            <c:ext xmlns:c16="http://schemas.microsoft.com/office/drawing/2014/chart" uri="{C3380CC4-5D6E-409C-BE32-E72D297353CC}">
              <c16:uniqueId val="{0000000C-2398-4520-9150-A507C991623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08EA59-0861-B485-1123-320F92E4380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632B46-FDEB-8242-78C6-FBA211C9A17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063F841-A5F2-4094-BDBC-798AF93E8DF8}" type="datetimeFigureOut">
              <a:rPr lang="en-US" smtClean="0"/>
              <a:t>11/17/2025</a:t>
            </a:fld>
            <a:endParaRPr lang="en-US"/>
          </a:p>
        </p:txBody>
      </p:sp>
      <p:sp>
        <p:nvSpPr>
          <p:cNvPr id="4" name="Footer Placeholder 3">
            <a:extLst>
              <a:ext uri="{FF2B5EF4-FFF2-40B4-BE49-F238E27FC236}">
                <a16:creationId xmlns:a16="http://schemas.microsoft.com/office/drawing/2014/main" id="{5FD7B461-6DC6-7A31-63B1-098E1765A64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055763-3B76-3FC6-9A1B-8A83BE2BB58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D32E243-5832-461B-BB7B-90D3FD94DC5B}" type="slidenum">
              <a:rPr lang="en-US" smtClean="0"/>
              <a:t>‹#›</a:t>
            </a:fld>
            <a:endParaRPr lang="en-US"/>
          </a:p>
        </p:txBody>
      </p:sp>
    </p:spTree>
    <p:extLst>
      <p:ext uri="{BB962C8B-B14F-4D97-AF65-F5344CB8AC3E}">
        <p14:creationId xmlns:p14="http://schemas.microsoft.com/office/powerpoint/2010/main" val="32272752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62B9741-C7E4-43E2-979C-38D25CEE6769}" type="datetimeFigureOut">
              <a:rPr lang="en-US" smtClean="0"/>
              <a:t>11/17/2025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6C26281-127F-4AAA-8464-5B2818E4BD09}" type="slidenum">
              <a:rPr lang="en-US" smtClean="0"/>
              <a:t>‹#›</a:t>
            </a:fld>
            <a:endParaRPr lang="en-US"/>
          </a:p>
        </p:txBody>
      </p:sp>
    </p:spTree>
    <p:extLst>
      <p:ext uri="{BB962C8B-B14F-4D97-AF65-F5344CB8AC3E}">
        <p14:creationId xmlns:p14="http://schemas.microsoft.com/office/powerpoint/2010/main" val="15878649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6C26281-127F-4AAA-8464-5B2818E4BD09}" type="slidenum">
              <a:rPr lang="en-US" smtClean="0"/>
              <a:t>37</a:t>
            </a:fld>
            <a:endParaRPr lang="en-US"/>
          </a:p>
        </p:txBody>
      </p:sp>
    </p:spTree>
    <p:extLst>
      <p:ext uri="{BB962C8B-B14F-4D97-AF65-F5344CB8AC3E}">
        <p14:creationId xmlns:p14="http://schemas.microsoft.com/office/powerpoint/2010/main" val="234476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E865D-424F-E3BA-3F48-D0EEC6EA3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58A40-130A-96B7-7ED3-079EF109F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BA0E4-2DE4-AFE2-5ED3-916B93D8D683}"/>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A913278-5753-FC84-C96F-DCD745C8D7C7}"/>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4830DFD1-3AB7-3523-325C-691984564622}"/>
              </a:ext>
            </a:extLst>
          </p:cNvPr>
          <p:cNvSpPr>
            <a:spLocks noGrp="1"/>
          </p:cNvSpPr>
          <p:nvPr>
            <p:ph type="sldNum" sz="quarter" idx="5"/>
          </p:nvPr>
        </p:nvSpPr>
        <p:spPr/>
        <p:txBody>
          <a:bodyPr/>
          <a:lstStyle/>
          <a:p>
            <a:fld id="{76C26281-127F-4AAA-8464-5B2818E4BD09}" type="slidenum">
              <a:rPr lang="en-US" smtClean="0"/>
              <a:t>38</a:t>
            </a:fld>
            <a:endParaRPr lang="en-US"/>
          </a:p>
        </p:txBody>
      </p:sp>
    </p:spTree>
    <p:extLst>
      <p:ext uri="{BB962C8B-B14F-4D97-AF65-F5344CB8AC3E}">
        <p14:creationId xmlns:p14="http://schemas.microsoft.com/office/powerpoint/2010/main" val="249878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2F6E"/>
        </a:solidFill>
        <a:effectLst/>
      </p:bgPr>
    </p:bg>
    <p:spTree>
      <p:nvGrpSpPr>
        <p:cNvPr id="1" name=""/>
        <p:cNvGrpSpPr/>
        <p:nvPr/>
      </p:nvGrpSpPr>
      <p:grpSpPr>
        <a:xfrm>
          <a:off x="0" y="0"/>
          <a:ext cx="0" cy="0"/>
          <a:chOff x="0" y="0"/>
          <a:chExt cx="0" cy="0"/>
        </a:xfrm>
      </p:grpSpPr>
      <p:grpSp>
        <p:nvGrpSpPr>
          <p:cNvPr id="2" name="Group 2"/>
          <p:cNvGrpSpPr/>
          <p:nvPr/>
        </p:nvGrpSpPr>
        <p:grpSpPr>
          <a:xfrm>
            <a:off x="1275944" y="492500"/>
            <a:ext cx="16278225" cy="9111532"/>
            <a:chOff x="0" y="0"/>
            <a:chExt cx="21704300" cy="12148710"/>
          </a:xfrm>
        </p:grpSpPr>
        <p:sp>
          <p:nvSpPr>
            <p:cNvPr id="3" name="AutoShape 3"/>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4" name="AutoShape 4"/>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grpSp>
        <p:nvGrpSpPr>
          <p:cNvPr id="11" name="Group 11"/>
          <p:cNvGrpSpPr/>
          <p:nvPr/>
        </p:nvGrpSpPr>
        <p:grpSpPr>
          <a:xfrm rot="3599999">
            <a:off x="-5355561" y="3389765"/>
            <a:ext cx="12642307" cy="6360908"/>
            <a:chOff x="0" y="0"/>
            <a:chExt cx="3329661" cy="1675301"/>
          </a:xfrm>
        </p:grpSpPr>
        <p:sp>
          <p:nvSpPr>
            <p:cNvPr id="12" name="Freeform 12"/>
            <p:cNvSpPr/>
            <p:nvPr/>
          </p:nvSpPr>
          <p:spPr>
            <a:xfrm>
              <a:off x="0" y="0"/>
              <a:ext cx="3329661" cy="1675301"/>
            </a:xfrm>
            <a:custGeom>
              <a:avLst/>
              <a:gdLst/>
              <a:ahLst/>
              <a:cxnLst/>
              <a:rect l="l" t="t" r="r" b="b"/>
              <a:pathLst>
                <a:path w="3329661" h="1675301">
                  <a:moveTo>
                    <a:pt x="0" y="0"/>
                  </a:moveTo>
                  <a:lnTo>
                    <a:pt x="3329661" y="0"/>
                  </a:lnTo>
                  <a:lnTo>
                    <a:pt x="3329661" y="1675301"/>
                  </a:lnTo>
                  <a:lnTo>
                    <a:pt x="0" y="1675301"/>
                  </a:lnTo>
                  <a:close/>
                </a:path>
              </a:pathLst>
            </a:custGeom>
            <a:solidFill>
              <a:srgbClr val="FFFFFF"/>
            </a:solidFill>
          </p:spPr>
          <p:txBody>
            <a:bodyPr/>
            <a:lstStyle/>
            <a:p>
              <a:endParaRPr lang="en-US"/>
            </a:p>
          </p:txBody>
        </p:sp>
        <p:sp>
          <p:nvSpPr>
            <p:cNvPr id="13" name="TextBox 13"/>
            <p:cNvSpPr txBox="1"/>
            <p:nvPr/>
          </p:nvSpPr>
          <p:spPr>
            <a:xfrm>
              <a:off x="0" y="-47625"/>
              <a:ext cx="812800" cy="860425"/>
            </a:xfrm>
            <a:prstGeom prst="rect">
              <a:avLst/>
            </a:prstGeom>
          </p:spPr>
          <p:txBody>
            <a:bodyPr lIns="60960" tIns="60960" rIns="60960" bIns="60960" rtlCol="0" anchor="ctr"/>
            <a:lstStyle/>
            <a:p>
              <a:pPr algn="ctr">
                <a:lnSpc>
                  <a:spcPts val="2744"/>
                </a:lnSpc>
              </a:pPr>
              <a:endParaRPr/>
            </a:p>
          </p:txBody>
        </p:sp>
      </p:grpSp>
      <p:sp>
        <p:nvSpPr>
          <p:cNvPr id="14" name="Freeform 14"/>
          <p:cNvSpPr/>
          <p:nvPr/>
        </p:nvSpPr>
        <p:spPr>
          <a:xfrm>
            <a:off x="965592" y="7330137"/>
            <a:ext cx="2746203" cy="2273895"/>
          </a:xfrm>
          <a:custGeom>
            <a:avLst/>
            <a:gdLst/>
            <a:ahLst/>
            <a:cxnLst/>
            <a:rect l="l" t="t" r="r" b="b"/>
            <a:pathLst>
              <a:path w="2746203" h="2273895">
                <a:moveTo>
                  <a:pt x="0" y="0"/>
                </a:moveTo>
                <a:lnTo>
                  <a:pt x="2746203" y="0"/>
                </a:lnTo>
                <a:lnTo>
                  <a:pt x="2746203" y="2273895"/>
                </a:lnTo>
                <a:lnTo>
                  <a:pt x="0" y="2273895"/>
                </a:lnTo>
                <a:lnTo>
                  <a:pt x="0" y="0"/>
                </a:lnTo>
                <a:close/>
              </a:path>
            </a:pathLst>
          </a:custGeom>
          <a:blipFill>
            <a:blip r:embed="rId2"/>
            <a:stretch>
              <a:fillRect b="-50499"/>
            </a:stretch>
          </a:blipFill>
        </p:spPr>
        <p:txBody>
          <a:bodyPr/>
          <a:lstStyle/>
          <a:p>
            <a:endParaRPr lang="en-US"/>
          </a:p>
        </p:txBody>
      </p:sp>
      <p:sp>
        <p:nvSpPr>
          <p:cNvPr id="15" name="TextBox 15"/>
          <p:cNvSpPr txBox="1"/>
          <p:nvPr/>
        </p:nvSpPr>
        <p:spPr>
          <a:xfrm>
            <a:off x="13783748" y="8067130"/>
            <a:ext cx="3765648" cy="1438809"/>
          </a:xfrm>
          <a:prstGeom prst="rect">
            <a:avLst/>
          </a:prstGeom>
        </p:spPr>
        <p:txBody>
          <a:bodyPr lIns="0" tIns="0" rIns="0" bIns="0" rtlCol="0" anchor="t">
            <a:spAutoFit/>
          </a:bodyPr>
          <a:lstStyle/>
          <a:p>
            <a:pPr algn="r">
              <a:lnSpc>
                <a:spcPts val="10949"/>
              </a:lnSpc>
            </a:pPr>
            <a:r>
              <a:rPr lang="en-US" sz="10428" spc="208" dirty="0">
                <a:solidFill>
                  <a:srgbClr val="FFFFFF"/>
                </a:solidFill>
                <a:latin typeface="Bebas Neue Cyrillic"/>
              </a:rPr>
              <a:t>CLR</a:t>
            </a:r>
          </a:p>
        </p:txBody>
      </p:sp>
      <p:sp>
        <p:nvSpPr>
          <p:cNvPr id="16" name="TextBox 16"/>
          <p:cNvSpPr txBox="1"/>
          <p:nvPr/>
        </p:nvSpPr>
        <p:spPr>
          <a:xfrm>
            <a:off x="12240698" y="9175779"/>
            <a:ext cx="5308698" cy="526466"/>
          </a:xfrm>
          <a:prstGeom prst="rect">
            <a:avLst/>
          </a:prstGeom>
        </p:spPr>
        <p:txBody>
          <a:bodyPr lIns="0" tIns="0" rIns="0" bIns="0" rtlCol="0" anchor="t">
            <a:spAutoFit/>
          </a:bodyPr>
          <a:lstStyle/>
          <a:p>
            <a:pPr algn="r">
              <a:lnSpc>
                <a:spcPts val="4267"/>
              </a:lnSpc>
            </a:pPr>
            <a:r>
              <a:rPr lang="en-US" sz="3048" spc="97" dirty="0">
                <a:solidFill>
                  <a:srgbClr val="FFFFFF"/>
                </a:solidFill>
                <a:latin typeface="Roboto Condensed"/>
              </a:rPr>
              <a:t>#FORWARDTOGETHER</a:t>
            </a:r>
          </a:p>
        </p:txBody>
      </p:sp>
      <p:pic>
        <p:nvPicPr>
          <p:cNvPr id="8" name="Picture 7">
            <a:extLst>
              <a:ext uri="{FF2B5EF4-FFF2-40B4-BE49-F238E27FC236}">
                <a16:creationId xmlns:a16="http://schemas.microsoft.com/office/drawing/2014/main" id="{C305D4AE-D198-61F0-EBAA-2D0EEC4B5A39}"/>
              </a:ext>
            </a:extLst>
          </p:cNvPr>
          <p:cNvPicPr>
            <a:picLocks noChangeAspect="1"/>
          </p:cNvPicPr>
          <p:nvPr/>
        </p:nvPicPr>
        <p:blipFill>
          <a:blip r:embed="rId3"/>
          <a:stretch>
            <a:fillRect/>
          </a:stretch>
        </p:blipFill>
        <p:spPr>
          <a:xfrm>
            <a:off x="5191125" y="0"/>
            <a:ext cx="790575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endParaRPr lang="en-US"/>
          </a:p>
        </p:txBody>
      </p:sp>
      <p:grpSp>
        <p:nvGrpSpPr>
          <p:cNvPr id="3" name="Group 3"/>
          <p:cNvGrpSpPr/>
          <p:nvPr/>
        </p:nvGrpSpPr>
        <p:grpSpPr>
          <a:xfrm>
            <a:off x="1004888" y="587734"/>
            <a:ext cx="16278225" cy="9111532"/>
            <a:chOff x="0" y="0"/>
            <a:chExt cx="21704300" cy="12148710"/>
          </a:xfrm>
        </p:grpSpPr>
        <p:sp>
          <p:nvSpPr>
            <p:cNvPr id="4" name="AutoShape 4"/>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7" name="AutoShape 7"/>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sp>
        <p:nvSpPr>
          <p:cNvPr id="9" name="TextBox 9"/>
          <p:cNvSpPr txBox="1"/>
          <p:nvPr/>
        </p:nvSpPr>
        <p:spPr>
          <a:xfrm>
            <a:off x="10232397" y="8195583"/>
            <a:ext cx="7003091" cy="1300353"/>
          </a:xfrm>
          <a:prstGeom prst="rect">
            <a:avLst/>
          </a:prstGeom>
        </p:spPr>
        <p:txBody>
          <a:bodyPr lIns="0" tIns="0" rIns="0" bIns="0" rtlCol="0" anchor="t">
            <a:spAutoFit/>
          </a:bodyPr>
          <a:lstStyle/>
          <a:p>
            <a:pPr algn="r">
              <a:lnSpc>
                <a:spcPts val="9828"/>
              </a:lnSpc>
            </a:pPr>
            <a:r>
              <a:rPr lang="en-US" sz="9360" spc="187" dirty="0">
                <a:solidFill>
                  <a:srgbClr val="172F6E"/>
                </a:solidFill>
                <a:latin typeface="Bebas Neue Cyrillic"/>
              </a:rPr>
              <a:t> CLR</a:t>
            </a:r>
          </a:p>
        </p:txBody>
      </p:sp>
      <p:sp>
        <p:nvSpPr>
          <p:cNvPr id="10" name="TextBox 10"/>
          <p:cNvSpPr txBox="1"/>
          <p:nvPr/>
        </p:nvSpPr>
        <p:spPr>
          <a:xfrm>
            <a:off x="11684471" y="9172654"/>
            <a:ext cx="5550948" cy="526612"/>
          </a:xfrm>
          <a:prstGeom prst="rect">
            <a:avLst/>
          </a:prstGeom>
        </p:spPr>
        <p:txBody>
          <a:bodyPr lIns="0" tIns="0" rIns="0" bIns="0" rtlCol="0" anchor="t">
            <a:spAutoFit/>
          </a:bodyPr>
          <a:lstStyle/>
          <a:p>
            <a:pPr algn="r">
              <a:lnSpc>
                <a:spcPts val="4259"/>
              </a:lnSpc>
            </a:pPr>
            <a:r>
              <a:rPr lang="en-US" sz="3042" spc="106" dirty="0">
                <a:solidFill>
                  <a:srgbClr val="172F6E"/>
                </a:solidFill>
                <a:latin typeface="Roboto Condensed"/>
              </a:rPr>
              <a:t>#FORWARDTOGETHER</a:t>
            </a:r>
          </a:p>
        </p:txBody>
      </p:sp>
      <p:sp>
        <p:nvSpPr>
          <p:cNvPr id="11" name="TextBox 11"/>
          <p:cNvSpPr txBox="1"/>
          <p:nvPr/>
        </p:nvSpPr>
        <p:spPr>
          <a:xfrm>
            <a:off x="981076" y="563921"/>
            <a:ext cx="16278224" cy="1846659"/>
          </a:xfrm>
          <a:prstGeom prst="rect">
            <a:avLst/>
          </a:prstGeom>
        </p:spPr>
        <p:txBody>
          <a:bodyPr wrap="square" lIns="0" tIns="0" rIns="0" bIns="0" rtlCol="0" anchor="t">
            <a:spAutoFit/>
          </a:bodyPr>
          <a:lstStyle/>
          <a:p>
            <a:pPr algn="ctr"/>
            <a:r>
              <a:rPr lang="en-US" sz="6000" spc="208" dirty="0">
                <a:solidFill>
                  <a:srgbClr val="172F6E"/>
                </a:solidFill>
                <a:latin typeface="+mj-lt"/>
              </a:rPr>
              <a:t>GENERAL FUND DETAIL REVENUE FORECAST </a:t>
            </a:r>
          </a:p>
          <a:p>
            <a:pPr algn="ctr"/>
            <a:r>
              <a:rPr lang="en-US" sz="6000" spc="208" dirty="0">
                <a:solidFill>
                  <a:srgbClr val="172F6E"/>
                </a:solidFill>
                <a:latin typeface="+mj-lt"/>
              </a:rPr>
              <a:t>2024 - 2026</a:t>
            </a:r>
            <a:endParaRPr lang="en-US" sz="6000" spc="208" dirty="0">
              <a:solidFill>
                <a:srgbClr val="172F6E"/>
              </a:solidFill>
              <a:latin typeface="+mj-lt"/>
              <a:ea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7B1BB-2035-E612-B684-1D50B645DA2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B2C646C-2DFD-5056-7E4B-E15D98487CF4}"/>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endParaRPr lang="en-US"/>
          </a:p>
        </p:txBody>
      </p:sp>
      <p:grpSp>
        <p:nvGrpSpPr>
          <p:cNvPr id="3" name="Group 3">
            <a:extLst>
              <a:ext uri="{FF2B5EF4-FFF2-40B4-BE49-F238E27FC236}">
                <a16:creationId xmlns:a16="http://schemas.microsoft.com/office/drawing/2014/main" id="{7C8C4659-4BA0-75CC-9216-18694300891C}"/>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04D03019-8E21-F863-FD31-6D5ACEAE6FEB}"/>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BEC1E96B-4A7A-D734-F5D7-72E1494E88D3}"/>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a:extLst>
                <a:ext uri="{FF2B5EF4-FFF2-40B4-BE49-F238E27FC236}">
                  <a16:creationId xmlns:a16="http://schemas.microsoft.com/office/drawing/2014/main" id="{24078FA0-2293-4D42-8B09-04762BA84528}"/>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7" name="AutoShape 7">
              <a:extLst>
                <a:ext uri="{FF2B5EF4-FFF2-40B4-BE49-F238E27FC236}">
                  <a16:creationId xmlns:a16="http://schemas.microsoft.com/office/drawing/2014/main" id="{424517DD-1520-1A5E-D40F-72390E7B0BD7}"/>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sp>
        <p:nvSpPr>
          <p:cNvPr id="9" name="TextBox 9">
            <a:extLst>
              <a:ext uri="{FF2B5EF4-FFF2-40B4-BE49-F238E27FC236}">
                <a16:creationId xmlns:a16="http://schemas.microsoft.com/office/drawing/2014/main" id="{E403E181-A5D9-5A38-7B55-1BF6DF374773}"/>
              </a:ext>
            </a:extLst>
          </p:cNvPr>
          <p:cNvSpPr txBox="1"/>
          <p:nvPr/>
        </p:nvSpPr>
        <p:spPr>
          <a:xfrm>
            <a:off x="10201963" y="8184211"/>
            <a:ext cx="7003091" cy="1300353"/>
          </a:xfrm>
          <a:prstGeom prst="rect">
            <a:avLst/>
          </a:prstGeom>
        </p:spPr>
        <p:txBody>
          <a:bodyPr lIns="0" tIns="0" rIns="0" bIns="0" rtlCol="0" anchor="t">
            <a:spAutoFit/>
          </a:bodyPr>
          <a:lstStyle/>
          <a:p>
            <a:pPr algn="r">
              <a:lnSpc>
                <a:spcPts val="9828"/>
              </a:lnSpc>
            </a:pPr>
            <a:r>
              <a:rPr lang="en-US" sz="9360" spc="187" dirty="0">
                <a:solidFill>
                  <a:srgbClr val="172F6E"/>
                </a:solidFill>
                <a:latin typeface="Bebas Neue Cyrillic"/>
              </a:rPr>
              <a:t> CLR</a:t>
            </a:r>
          </a:p>
        </p:txBody>
      </p:sp>
      <p:sp>
        <p:nvSpPr>
          <p:cNvPr id="10" name="TextBox 10">
            <a:extLst>
              <a:ext uri="{FF2B5EF4-FFF2-40B4-BE49-F238E27FC236}">
                <a16:creationId xmlns:a16="http://schemas.microsoft.com/office/drawing/2014/main" id="{6033A7FE-6101-C4D5-6B84-AADFC1556B51}"/>
              </a:ext>
            </a:extLst>
          </p:cNvPr>
          <p:cNvSpPr txBox="1"/>
          <p:nvPr/>
        </p:nvSpPr>
        <p:spPr>
          <a:xfrm>
            <a:off x="11732165" y="9172654"/>
            <a:ext cx="5550948" cy="526612"/>
          </a:xfrm>
          <a:prstGeom prst="rect">
            <a:avLst/>
          </a:prstGeom>
        </p:spPr>
        <p:txBody>
          <a:bodyPr lIns="0" tIns="0" rIns="0" bIns="0" rtlCol="0" anchor="t">
            <a:spAutoFit/>
          </a:bodyPr>
          <a:lstStyle/>
          <a:p>
            <a:pPr algn="r">
              <a:lnSpc>
                <a:spcPts val="4259"/>
              </a:lnSpc>
            </a:pPr>
            <a:r>
              <a:rPr lang="en-US" sz="3042" spc="106" dirty="0">
                <a:solidFill>
                  <a:srgbClr val="172F6E"/>
                </a:solidFill>
                <a:latin typeface="Roboto Condensed"/>
              </a:rPr>
              <a:t>#FORWARDTOGETHER</a:t>
            </a:r>
          </a:p>
        </p:txBody>
      </p:sp>
      <p:sp>
        <p:nvSpPr>
          <p:cNvPr id="11" name="TextBox 11">
            <a:extLst>
              <a:ext uri="{FF2B5EF4-FFF2-40B4-BE49-F238E27FC236}">
                <a16:creationId xmlns:a16="http://schemas.microsoft.com/office/drawing/2014/main" id="{AD0CDC5C-AEF2-378A-17AE-9108C86A19F2}"/>
              </a:ext>
            </a:extLst>
          </p:cNvPr>
          <p:cNvSpPr txBox="1"/>
          <p:nvPr/>
        </p:nvSpPr>
        <p:spPr>
          <a:xfrm>
            <a:off x="981076" y="563921"/>
            <a:ext cx="16278224" cy="923330"/>
          </a:xfrm>
          <a:prstGeom prst="rect">
            <a:avLst/>
          </a:prstGeom>
        </p:spPr>
        <p:txBody>
          <a:bodyPr wrap="square" lIns="0" tIns="0" rIns="0" bIns="0" rtlCol="0" anchor="t">
            <a:spAutoFit/>
          </a:bodyPr>
          <a:lstStyle/>
          <a:p>
            <a:pPr algn="ctr"/>
            <a:r>
              <a:rPr lang="en-US" sz="6000" spc="208" dirty="0">
                <a:solidFill>
                  <a:srgbClr val="172F6E"/>
                </a:solidFill>
                <a:latin typeface="+mj-lt"/>
              </a:rPr>
              <a:t>PROPERTY TAX</a:t>
            </a:r>
          </a:p>
        </p:txBody>
      </p:sp>
      <p:pic>
        <p:nvPicPr>
          <p:cNvPr id="8" name="Picture 7">
            <a:extLst>
              <a:ext uri="{FF2B5EF4-FFF2-40B4-BE49-F238E27FC236}">
                <a16:creationId xmlns:a16="http://schemas.microsoft.com/office/drawing/2014/main" id="{636CD4AB-308E-36FA-A3C3-D9291A555719}"/>
              </a:ext>
            </a:extLst>
          </p:cNvPr>
          <p:cNvPicPr>
            <a:picLocks noChangeAspect="1"/>
          </p:cNvPicPr>
          <p:nvPr/>
        </p:nvPicPr>
        <p:blipFill>
          <a:blip r:embed="rId3"/>
          <a:stretch>
            <a:fillRect/>
          </a:stretch>
        </p:blipFill>
        <p:spPr>
          <a:xfrm>
            <a:off x="1079255" y="1511063"/>
            <a:ext cx="16014943" cy="3052849"/>
          </a:xfrm>
          <a:prstGeom prst="rect">
            <a:avLst/>
          </a:prstGeom>
        </p:spPr>
      </p:pic>
      <p:sp>
        <p:nvSpPr>
          <p:cNvPr id="15" name="TextBox 14">
            <a:extLst>
              <a:ext uri="{FF2B5EF4-FFF2-40B4-BE49-F238E27FC236}">
                <a16:creationId xmlns:a16="http://schemas.microsoft.com/office/drawing/2014/main" id="{C82732FC-437E-56C8-B52F-2F30D88F5B20}"/>
              </a:ext>
            </a:extLst>
          </p:cNvPr>
          <p:cNvSpPr txBox="1"/>
          <p:nvPr/>
        </p:nvSpPr>
        <p:spPr>
          <a:xfrm>
            <a:off x="1059135" y="4645857"/>
            <a:ext cx="16145919" cy="4031873"/>
          </a:xfrm>
          <a:prstGeom prst="rect">
            <a:avLst/>
          </a:prstGeom>
          <a:noFill/>
        </p:spPr>
        <p:txBody>
          <a:bodyPr wrap="square" rtlCol="0">
            <a:spAutoFit/>
          </a:bodyPr>
          <a:lstStyle/>
          <a:p>
            <a:pPr marL="342900" indent="-342900">
              <a:buFont typeface="Wingdings" panose="05000000000000000000" pitchFamily="2" charset="2"/>
              <a:buChar char="Ø"/>
            </a:pPr>
            <a:r>
              <a:rPr lang="en-US" sz="3200"/>
              <a:t>Pulaski County provided estimates for the increase in property tax assessments for collection in 2025.  There are caps to increases in tax assessments of 5% for residential real estate and 10% for commercial real estate, and Amendment 59 to the Constitution of the State of Arkansas limits the amount of revenue that can increase to any taxing unit to 10% in aggregate.  Pulaski County projected growth in Little Rock at approximately 3.52%, from the real estate side.  Personal property assessments were still in process.  The Original Charge will not be received until February 2025.  Therefore, we have estimated revenue growth in the aggregate of 3.63% to allow for valuation adjustments.  </a:t>
            </a:r>
          </a:p>
        </p:txBody>
      </p:sp>
    </p:spTree>
    <p:extLst>
      <p:ext uri="{BB962C8B-B14F-4D97-AF65-F5344CB8AC3E}">
        <p14:creationId xmlns:p14="http://schemas.microsoft.com/office/powerpoint/2010/main" val="169420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E1C5A-083F-8E52-B123-5169C91A1E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45EC00B-706F-12B6-9855-1BB034F1C7B4}"/>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endParaRPr lang="en-US"/>
          </a:p>
        </p:txBody>
      </p:sp>
      <p:grpSp>
        <p:nvGrpSpPr>
          <p:cNvPr id="3" name="Group 3">
            <a:extLst>
              <a:ext uri="{FF2B5EF4-FFF2-40B4-BE49-F238E27FC236}">
                <a16:creationId xmlns:a16="http://schemas.microsoft.com/office/drawing/2014/main" id="{CEAC469B-4F92-60B5-65E9-48BC881367A4}"/>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FC18ACE3-B7D3-8C81-6686-16DD30D9AA3A}"/>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4E06F6FC-BD18-D5A2-9DB0-69878FBFF1E9}"/>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a:extLst>
                <a:ext uri="{FF2B5EF4-FFF2-40B4-BE49-F238E27FC236}">
                  <a16:creationId xmlns:a16="http://schemas.microsoft.com/office/drawing/2014/main" id="{3C2DE121-DA65-0D04-E4DF-410C0C0776CF}"/>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7" name="AutoShape 7">
              <a:extLst>
                <a:ext uri="{FF2B5EF4-FFF2-40B4-BE49-F238E27FC236}">
                  <a16:creationId xmlns:a16="http://schemas.microsoft.com/office/drawing/2014/main" id="{9B58913F-6975-C0C9-6ADB-A20D34371800}"/>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sp>
        <p:nvSpPr>
          <p:cNvPr id="9" name="TextBox 9">
            <a:extLst>
              <a:ext uri="{FF2B5EF4-FFF2-40B4-BE49-F238E27FC236}">
                <a16:creationId xmlns:a16="http://schemas.microsoft.com/office/drawing/2014/main" id="{3E6041A0-18EC-3E3A-40A5-200265261DD7}"/>
              </a:ext>
            </a:extLst>
          </p:cNvPr>
          <p:cNvSpPr txBox="1"/>
          <p:nvPr/>
        </p:nvSpPr>
        <p:spPr>
          <a:xfrm>
            <a:off x="10256209" y="8180636"/>
            <a:ext cx="7003091" cy="1300353"/>
          </a:xfrm>
          <a:prstGeom prst="rect">
            <a:avLst/>
          </a:prstGeom>
        </p:spPr>
        <p:txBody>
          <a:bodyPr lIns="0" tIns="0" rIns="0" bIns="0" rtlCol="0" anchor="t">
            <a:spAutoFit/>
          </a:bodyPr>
          <a:lstStyle/>
          <a:p>
            <a:pPr algn="r">
              <a:lnSpc>
                <a:spcPts val="9828"/>
              </a:lnSpc>
            </a:pPr>
            <a:r>
              <a:rPr lang="en-US" sz="9360" spc="187" dirty="0">
                <a:solidFill>
                  <a:srgbClr val="172F6E"/>
                </a:solidFill>
                <a:latin typeface="Bebas Neue Cyrillic"/>
              </a:rPr>
              <a:t> CLR</a:t>
            </a:r>
          </a:p>
        </p:txBody>
      </p:sp>
      <p:sp>
        <p:nvSpPr>
          <p:cNvPr id="10" name="TextBox 10">
            <a:extLst>
              <a:ext uri="{FF2B5EF4-FFF2-40B4-BE49-F238E27FC236}">
                <a16:creationId xmlns:a16="http://schemas.microsoft.com/office/drawing/2014/main" id="{51DC0312-C945-C5F9-0663-BF8823AE7B49}"/>
              </a:ext>
            </a:extLst>
          </p:cNvPr>
          <p:cNvSpPr txBox="1"/>
          <p:nvPr/>
        </p:nvSpPr>
        <p:spPr>
          <a:xfrm>
            <a:off x="11732165" y="9148842"/>
            <a:ext cx="5550948" cy="526612"/>
          </a:xfrm>
          <a:prstGeom prst="rect">
            <a:avLst/>
          </a:prstGeom>
        </p:spPr>
        <p:txBody>
          <a:bodyPr lIns="0" tIns="0" rIns="0" bIns="0" rtlCol="0" anchor="t">
            <a:spAutoFit/>
          </a:bodyPr>
          <a:lstStyle/>
          <a:p>
            <a:pPr algn="r">
              <a:lnSpc>
                <a:spcPts val="4259"/>
              </a:lnSpc>
            </a:pPr>
            <a:r>
              <a:rPr lang="en-US" sz="3042" spc="106" dirty="0">
                <a:solidFill>
                  <a:srgbClr val="172F6E"/>
                </a:solidFill>
                <a:latin typeface="Roboto Condensed"/>
              </a:rPr>
              <a:t>#FORWARDTOGETHER</a:t>
            </a:r>
          </a:p>
        </p:txBody>
      </p:sp>
      <p:sp>
        <p:nvSpPr>
          <p:cNvPr id="11" name="TextBox 11">
            <a:extLst>
              <a:ext uri="{FF2B5EF4-FFF2-40B4-BE49-F238E27FC236}">
                <a16:creationId xmlns:a16="http://schemas.microsoft.com/office/drawing/2014/main" id="{6249B96E-BA8F-49E3-66AA-6C1048071C23}"/>
              </a:ext>
            </a:extLst>
          </p:cNvPr>
          <p:cNvSpPr txBox="1"/>
          <p:nvPr/>
        </p:nvSpPr>
        <p:spPr>
          <a:xfrm>
            <a:off x="981076" y="563921"/>
            <a:ext cx="16278224" cy="923330"/>
          </a:xfrm>
          <a:prstGeom prst="rect">
            <a:avLst/>
          </a:prstGeom>
        </p:spPr>
        <p:txBody>
          <a:bodyPr wrap="square" lIns="0" tIns="0" rIns="0" bIns="0" rtlCol="0" anchor="t">
            <a:spAutoFit/>
          </a:bodyPr>
          <a:lstStyle/>
          <a:p>
            <a:pPr algn="ctr"/>
            <a:r>
              <a:rPr lang="en-US" sz="6000" spc="208" dirty="0">
                <a:solidFill>
                  <a:srgbClr val="172F6E"/>
                </a:solidFill>
                <a:latin typeface="+mj-lt"/>
              </a:rPr>
              <a:t>SALES AND USE TAXES</a:t>
            </a:r>
          </a:p>
        </p:txBody>
      </p:sp>
      <p:sp>
        <p:nvSpPr>
          <p:cNvPr id="15" name="TextBox 14">
            <a:extLst>
              <a:ext uri="{FF2B5EF4-FFF2-40B4-BE49-F238E27FC236}">
                <a16:creationId xmlns:a16="http://schemas.microsoft.com/office/drawing/2014/main" id="{1EAA44EE-097C-E21A-6A6F-6B91916B1D77}"/>
              </a:ext>
            </a:extLst>
          </p:cNvPr>
          <p:cNvSpPr txBox="1"/>
          <p:nvPr/>
        </p:nvSpPr>
        <p:spPr>
          <a:xfrm>
            <a:off x="1059135" y="4034713"/>
            <a:ext cx="16145919" cy="4031873"/>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t>Sales and use tax revenue forecast includes year-to-date actual 2024 results through October’s receipt of August revenues and comparable 4</a:t>
            </a:r>
            <a:r>
              <a:rPr lang="en-US" sz="3200" baseline="30000" dirty="0"/>
              <a:t>th</a:t>
            </a:r>
            <a:r>
              <a:rPr lang="en-US" sz="3200" dirty="0"/>
              <a:t> quarter revenues.  The 2025 proposed budget includes a conservative growth estimate of approximately 0.83%.</a:t>
            </a:r>
          </a:p>
          <a:p>
            <a:pPr marL="342900" indent="-342900">
              <a:buFont typeface="Wingdings" panose="05000000000000000000" pitchFamily="2" charset="2"/>
              <a:buChar char="Ø"/>
            </a:pPr>
            <a:r>
              <a:rPr lang="en-US" sz="3200" dirty="0"/>
              <a:t>State turnback is $15.50 per capita.  With a population of 202,591, the City could reasonably expect to receive $3,140,161 in 2025; however, Act 846 of 2023 allowed for funding of the Arkansas Self-Funded Cyber Response Program Trust Fund which reduced the State Turnback in 2024 and as a result, the forecast for 2025 is reduced.  Additionally, the Turnback is subject to appropriation from excess State funds.  </a:t>
            </a:r>
          </a:p>
        </p:txBody>
      </p:sp>
      <p:pic>
        <p:nvPicPr>
          <p:cNvPr id="12" name="Picture 11">
            <a:extLst>
              <a:ext uri="{FF2B5EF4-FFF2-40B4-BE49-F238E27FC236}">
                <a16:creationId xmlns:a16="http://schemas.microsoft.com/office/drawing/2014/main" id="{60D9E2B2-D6D1-C458-D9B2-C45CF0CB197A}"/>
              </a:ext>
            </a:extLst>
          </p:cNvPr>
          <p:cNvPicPr>
            <a:picLocks noChangeAspect="1"/>
          </p:cNvPicPr>
          <p:nvPr/>
        </p:nvPicPr>
        <p:blipFill>
          <a:blip r:embed="rId3"/>
          <a:stretch>
            <a:fillRect/>
          </a:stretch>
        </p:blipFill>
        <p:spPr>
          <a:xfrm>
            <a:off x="1028697" y="1484347"/>
            <a:ext cx="14202200" cy="2568927"/>
          </a:xfrm>
          <a:prstGeom prst="rect">
            <a:avLst/>
          </a:prstGeom>
        </p:spPr>
      </p:pic>
    </p:spTree>
    <p:extLst>
      <p:ext uri="{BB962C8B-B14F-4D97-AF65-F5344CB8AC3E}">
        <p14:creationId xmlns:p14="http://schemas.microsoft.com/office/powerpoint/2010/main" val="160641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258FD-7C68-2804-24F2-73AE7493958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48C2ECF-0AB7-7495-41B5-4BF3313B61BA}"/>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endParaRPr lang="en-US"/>
          </a:p>
        </p:txBody>
      </p:sp>
      <p:grpSp>
        <p:nvGrpSpPr>
          <p:cNvPr id="3" name="Group 3">
            <a:extLst>
              <a:ext uri="{FF2B5EF4-FFF2-40B4-BE49-F238E27FC236}">
                <a16:creationId xmlns:a16="http://schemas.microsoft.com/office/drawing/2014/main" id="{18D4A30C-0B1C-57E7-4FAB-90F2C181974C}"/>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4F0E1245-760E-245A-8438-293B926F654D}"/>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265CCA99-875B-1D85-CD82-D18BE03B2C5E}"/>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a:extLst>
                <a:ext uri="{FF2B5EF4-FFF2-40B4-BE49-F238E27FC236}">
                  <a16:creationId xmlns:a16="http://schemas.microsoft.com/office/drawing/2014/main" id="{D9BA2BE9-766B-4F5B-F0E7-2398B99A24C5}"/>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7" name="AutoShape 7">
              <a:extLst>
                <a:ext uri="{FF2B5EF4-FFF2-40B4-BE49-F238E27FC236}">
                  <a16:creationId xmlns:a16="http://schemas.microsoft.com/office/drawing/2014/main" id="{0B2A815C-00E5-5ECE-7884-3C442DA64ACC}"/>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sp>
        <p:nvSpPr>
          <p:cNvPr id="9" name="TextBox 9">
            <a:extLst>
              <a:ext uri="{FF2B5EF4-FFF2-40B4-BE49-F238E27FC236}">
                <a16:creationId xmlns:a16="http://schemas.microsoft.com/office/drawing/2014/main" id="{3D41E688-9886-521A-F9A2-DD5FCC2A3549}"/>
              </a:ext>
            </a:extLst>
          </p:cNvPr>
          <p:cNvSpPr txBox="1"/>
          <p:nvPr/>
        </p:nvSpPr>
        <p:spPr>
          <a:xfrm>
            <a:off x="10256209" y="8112271"/>
            <a:ext cx="7003091" cy="1300353"/>
          </a:xfrm>
          <a:prstGeom prst="rect">
            <a:avLst/>
          </a:prstGeom>
        </p:spPr>
        <p:txBody>
          <a:bodyPr lIns="0" tIns="0" rIns="0" bIns="0" rtlCol="0" anchor="t">
            <a:spAutoFit/>
          </a:bodyPr>
          <a:lstStyle/>
          <a:p>
            <a:pPr algn="r">
              <a:lnSpc>
                <a:spcPts val="9828"/>
              </a:lnSpc>
            </a:pPr>
            <a:r>
              <a:rPr lang="en-US" sz="9350" spc="187" dirty="0">
                <a:solidFill>
                  <a:srgbClr val="172F6E"/>
                </a:solidFill>
                <a:latin typeface="Bebas Neue Cyrillic"/>
              </a:rPr>
              <a:t> </a:t>
            </a:r>
            <a:r>
              <a:rPr lang="en-US" sz="9350" spc="187" dirty="0">
                <a:solidFill>
                  <a:srgbClr val="172F6E"/>
                </a:solidFill>
                <a:latin typeface="Arial"/>
                <a:cs typeface="Arial"/>
              </a:rPr>
              <a:t>CLR</a:t>
            </a:r>
          </a:p>
        </p:txBody>
      </p:sp>
      <p:sp>
        <p:nvSpPr>
          <p:cNvPr id="10" name="TextBox 10">
            <a:extLst>
              <a:ext uri="{FF2B5EF4-FFF2-40B4-BE49-F238E27FC236}">
                <a16:creationId xmlns:a16="http://schemas.microsoft.com/office/drawing/2014/main" id="{353C766F-C745-09CD-B06C-7B7FA1E9DA5F}"/>
              </a:ext>
            </a:extLst>
          </p:cNvPr>
          <p:cNvSpPr txBox="1"/>
          <p:nvPr/>
        </p:nvSpPr>
        <p:spPr>
          <a:xfrm>
            <a:off x="11708353" y="9172654"/>
            <a:ext cx="5550948" cy="501099"/>
          </a:xfrm>
          <a:prstGeom prst="rect">
            <a:avLst/>
          </a:prstGeom>
        </p:spPr>
        <p:txBody>
          <a:bodyPr lIns="0" tIns="0" rIns="0" bIns="0" rtlCol="0" anchor="t">
            <a:spAutoFit/>
          </a:bodyPr>
          <a:lstStyle/>
          <a:p>
            <a:pPr algn="r">
              <a:lnSpc>
                <a:spcPts val="4259"/>
              </a:lnSpc>
            </a:pPr>
            <a:r>
              <a:rPr lang="en-US" sz="3000" spc="106" dirty="0">
                <a:solidFill>
                  <a:srgbClr val="172F6E"/>
                </a:solidFill>
                <a:latin typeface="Arial"/>
                <a:cs typeface="Arial"/>
              </a:rPr>
              <a:t>#FORWARDTOGETHER</a:t>
            </a:r>
          </a:p>
        </p:txBody>
      </p:sp>
      <p:sp>
        <p:nvSpPr>
          <p:cNvPr id="11" name="TextBox 11">
            <a:extLst>
              <a:ext uri="{FF2B5EF4-FFF2-40B4-BE49-F238E27FC236}">
                <a16:creationId xmlns:a16="http://schemas.microsoft.com/office/drawing/2014/main" id="{B34E785A-9E44-A7BD-B68C-269BF9243B0A}"/>
              </a:ext>
            </a:extLst>
          </p:cNvPr>
          <p:cNvSpPr txBox="1"/>
          <p:nvPr/>
        </p:nvSpPr>
        <p:spPr>
          <a:xfrm>
            <a:off x="981076" y="563921"/>
            <a:ext cx="16278224" cy="923330"/>
          </a:xfrm>
          <a:prstGeom prst="rect">
            <a:avLst/>
          </a:prstGeom>
        </p:spPr>
        <p:txBody>
          <a:bodyPr wrap="square" lIns="0" tIns="0" rIns="0" bIns="0" rtlCol="0" anchor="t">
            <a:spAutoFit/>
          </a:bodyPr>
          <a:lstStyle/>
          <a:p>
            <a:pPr algn="ctr"/>
            <a:r>
              <a:rPr lang="en-US" sz="6000" spc="208" dirty="0">
                <a:solidFill>
                  <a:srgbClr val="172F6E"/>
                </a:solidFill>
                <a:latin typeface="+mj-lt"/>
              </a:rPr>
              <a:t>FRANCHISE FEES</a:t>
            </a:r>
          </a:p>
        </p:txBody>
      </p:sp>
      <p:sp>
        <p:nvSpPr>
          <p:cNvPr id="15" name="TextBox 14">
            <a:extLst>
              <a:ext uri="{FF2B5EF4-FFF2-40B4-BE49-F238E27FC236}">
                <a16:creationId xmlns:a16="http://schemas.microsoft.com/office/drawing/2014/main" id="{F9219B74-80ED-AE45-FD29-C5A440FCF048}"/>
              </a:ext>
            </a:extLst>
          </p:cNvPr>
          <p:cNvSpPr txBox="1"/>
          <p:nvPr/>
        </p:nvSpPr>
        <p:spPr>
          <a:xfrm>
            <a:off x="1004880" y="6491669"/>
            <a:ext cx="16145919" cy="1938992"/>
          </a:xfrm>
          <a:prstGeom prst="rect">
            <a:avLst/>
          </a:prstGeom>
          <a:noFill/>
        </p:spPr>
        <p:txBody>
          <a:bodyPr wrap="square" rtlCol="0">
            <a:spAutoFit/>
          </a:bodyPr>
          <a:lstStyle/>
          <a:p>
            <a:pPr marL="342900" indent="-342900">
              <a:buFont typeface="Wingdings" panose="05000000000000000000" pitchFamily="2" charset="2"/>
              <a:buChar char="Ø"/>
            </a:pPr>
            <a:r>
              <a:rPr lang="en-US" sz="2400"/>
              <a:t>Franchise estimates were received directly from the Electric, Gas, Water, and Wastewater utilities and include adjustments to fuel costs and other rate changes or special cost recovery riders approved by the Public Service Commission.  Central Arkansas Water has scheduled annual rate increases every January 1</a:t>
            </a:r>
            <a:r>
              <a:rPr lang="en-US" sz="2400" baseline="30000"/>
              <a:t>st</a:t>
            </a:r>
            <a:r>
              <a:rPr lang="en-US" sz="2400"/>
              <a:t> through 2032 based on water usage.  There are no rate increases for Little Rock Water Reclamation Authority franchise fee estimates.  The “contra” represents the portion of franchise fees pledged to debt service on the 2017 Capital Improvement Bonds.  </a:t>
            </a:r>
          </a:p>
        </p:txBody>
      </p:sp>
      <p:pic>
        <p:nvPicPr>
          <p:cNvPr id="16" name="Picture 15">
            <a:extLst>
              <a:ext uri="{FF2B5EF4-FFF2-40B4-BE49-F238E27FC236}">
                <a16:creationId xmlns:a16="http://schemas.microsoft.com/office/drawing/2014/main" id="{65D20FFB-9F71-D7C8-4014-7AFE4E06B40A}"/>
              </a:ext>
            </a:extLst>
          </p:cNvPr>
          <p:cNvPicPr>
            <a:picLocks noChangeAspect="1"/>
          </p:cNvPicPr>
          <p:nvPr/>
        </p:nvPicPr>
        <p:blipFill>
          <a:blip r:embed="rId3"/>
          <a:stretch>
            <a:fillRect/>
          </a:stretch>
        </p:blipFill>
        <p:spPr>
          <a:xfrm>
            <a:off x="1084782" y="1511064"/>
            <a:ext cx="14897102" cy="4973068"/>
          </a:xfrm>
          <a:prstGeom prst="rect">
            <a:avLst/>
          </a:prstGeom>
        </p:spPr>
      </p:pic>
    </p:spTree>
    <p:extLst>
      <p:ext uri="{BB962C8B-B14F-4D97-AF65-F5344CB8AC3E}">
        <p14:creationId xmlns:p14="http://schemas.microsoft.com/office/powerpoint/2010/main" val="1639330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DFA8E-88B4-1348-C8CE-C7F2CB8BDD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E438065-E83F-08A9-5BDD-B034A49BFBDA}"/>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endParaRPr lang="en-US"/>
          </a:p>
        </p:txBody>
      </p:sp>
      <p:grpSp>
        <p:nvGrpSpPr>
          <p:cNvPr id="3" name="Group 3">
            <a:extLst>
              <a:ext uri="{FF2B5EF4-FFF2-40B4-BE49-F238E27FC236}">
                <a16:creationId xmlns:a16="http://schemas.microsoft.com/office/drawing/2014/main" id="{B607CE00-D9C5-444F-73A7-83A8B321C8A8}"/>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EB9275FC-FDCD-91B6-666E-3C01A76686D0}"/>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794C1831-9771-63C5-C5AF-2B7FF4EB108F}"/>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a:extLst>
                <a:ext uri="{FF2B5EF4-FFF2-40B4-BE49-F238E27FC236}">
                  <a16:creationId xmlns:a16="http://schemas.microsoft.com/office/drawing/2014/main" id="{55DA6915-C2BF-F359-0D74-BCCF9CA636C5}"/>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7" name="AutoShape 7">
              <a:extLst>
                <a:ext uri="{FF2B5EF4-FFF2-40B4-BE49-F238E27FC236}">
                  <a16:creationId xmlns:a16="http://schemas.microsoft.com/office/drawing/2014/main" id="{C3B00572-CB9C-717B-575B-3DC22836F9F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sp>
        <p:nvSpPr>
          <p:cNvPr id="9" name="TextBox 9">
            <a:extLst>
              <a:ext uri="{FF2B5EF4-FFF2-40B4-BE49-F238E27FC236}">
                <a16:creationId xmlns:a16="http://schemas.microsoft.com/office/drawing/2014/main" id="{5BF3E798-B5F3-C9D9-8F84-FF410EE94B97}"/>
              </a:ext>
            </a:extLst>
          </p:cNvPr>
          <p:cNvSpPr txBox="1"/>
          <p:nvPr/>
        </p:nvSpPr>
        <p:spPr>
          <a:xfrm>
            <a:off x="10280022" y="8135608"/>
            <a:ext cx="7003091" cy="1300353"/>
          </a:xfrm>
          <a:prstGeom prst="rect">
            <a:avLst/>
          </a:prstGeom>
        </p:spPr>
        <p:txBody>
          <a:bodyPr lIns="0" tIns="0" rIns="0" bIns="0" rtlCol="0" anchor="t">
            <a:spAutoFit/>
          </a:bodyPr>
          <a:lstStyle/>
          <a:p>
            <a:pPr algn="r">
              <a:lnSpc>
                <a:spcPts val="9828"/>
              </a:lnSpc>
            </a:pPr>
            <a:r>
              <a:rPr lang="en-US" sz="9360" spc="187" dirty="0">
                <a:solidFill>
                  <a:srgbClr val="172F6E"/>
                </a:solidFill>
                <a:latin typeface="Bebas Neue Cyrillic"/>
              </a:rPr>
              <a:t> CLR</a:t>
            </a:r>
          </a:p>
        </p:txBody>
      </p:sp>
      <p:sp>
        <p:nvSpPr>
          <p:cNvPr id="10" name="TextBox 10">
            <a:extLst>
              <a:ext uri="{FF2B5EF4-FFF2-40B4-BE49-F238E27FC236}">
                <a16:creationId xmlns:a16="http://schemas.microsoft.com/office/drawing/2014/main" id="{877CCAC5-02B4-C8EC-69E5-EFD3154F3FC0}"/>
              </a:ext>
            </a:extLst>
          </p:cNvPr>
          <p:cNvSpPr txBox="1"/>
          <p:nvPr/>
        </p:nvSpPr>
        <p:spPr>
          <a:xfrm>
            <a:off x="11732165" y="9089343"/>
            <a:ext cx="5550948" cy="526612"/>
          </a:xfrm>
          <a:prstGeom prst="rect">
            <a:avLst/>
          </a:prstGeom>
        </p:spPr>
        <p:txBody>
          <a:bodyPr lIns="0" tIns="0" rIns="0" bIns="0" rtlCol="0" anchor="t">
            <a:spAutoFit/>
          </a:bodyPr>
          <a:lstStyle/>
          <a:p>
            <a:pPr algn="r">
              <a:lnSpc>
                <a:spcPts val="4259"/>
              </a:lnSpc>
            </a:pPr>
            <a:r>
              <a:rPr lang="en-US" sz="3042" spc="106" dirty="0">
                <a:solidFill>
                  <a:srgbClr val="172F6E"/>
                </a:solidFill>
                <a:latin typeface="Roboto Condensed"/>
              </a:rPr>
              <a:t>#FORWARDTOGETHER</a:t>
            </a:r>
          </a:p>
        </p:txBody>
      </p:sp>
      <p:sp>
        <p:nvSpPr>
          <p:cNvPr id="11" name="TextBox 11">
            <a:extLst>
              <a:ext uri="{FF2B5EF4-FFF2-40B4-BE49-F238E27FC236}">
                <a16:creationId xmlns:a16="http://schemas.microsoft.com/office/drawing/2014/main" id="{A409644B-08CC-15D9-67C3-8B901B4BD5B3}"/>
              </a:ext>
            </a:extLst>
          </p:cNvPr>
          <p:cNvSpPr txBox="1"/>
          <p:nvPr/>
        </p:nvSpPr>
        <p:spPr>
          <a:xfrm>
            <a:off x="981076" y="563921"/>
            <a:ext cx="16278224" cy="923330"/>
          </a:xfrm>
          <a:prstGeom prst="rect">
            <a:avLst/>
          </a:prstGeom>
        </p:spPr>
        <p:txBody>
          <a:bodyPr wrap="square" lIns="0" tIns="0" rIns="0" bIns="0" rtlCol="0" anchor="t">
            <a:spAutoFit/>
          </a:bodyPr>
          <a:lstStyle/>
          <a:p>
            <a:pPr algn="ctr"/>
            <a:r>
              <a:rPr lang="en-US" sz="6000" spc="208" dirty="0">
                <a:solidFill>
                  <a:srgbClr val="172F6E"/>
                </a:solidFill>
                <a:latin typeface="+mj-lt"/>
              </a:rPr>
              <a:t>INTERGOVERNMENTAL</a:t>
            </a:r>
          </a:p>
        </p:txBody>
      </p:sp>
      <p:sp>
        <p:nvSpPr>
          <p:cNvPr id="15" name="TextBox 14">
            <a:extLst>
              <a:ext uri="{FF2B5EF4-FFF2-40B4-BE49-F238E27FC236}">
                <a16:creationId xmlns:a16="http://schemas.microsoft.com/office/drawing/2014/main" id="{B21EE653-0B97-2DA0-4820-93798E1E4A64}"/>
              </a:ext>
            </a:extLst>
          </p:cNvPr>
          <p:cNvSpPr txBox="1"/>
          <p:nvPr/>
        </p:nvSpPr>
        <p:spPr>
          <a:xfrm>
            <a:off x="981075" y="4584722"/>
            <a:ext cx="16145919" cy="2862322"/>
          </a:xfrm>
          <a:prstGeom prst="rect">
            <a:avLst/>
          </a:prstGeom>
          <a:noFill/>
        </p:spPr>
        <p:txBody>
          <a:bodyPr wrap="square" rtlCol="0">
            <a:spAutoFit/>
          </a:bodyPr>
          <a:lstStyle/>
          <a:p>
            <a:pPr marL="342900" indent="-342900">
              <a:buFont typeface="Wingdings" panose="05000000000000000000" pitchFamily="2" charset="2"/>
              <a:buChar char="Ø"/>
            </a:pPr>
            <a:r>
              <a:rPr lang="en-US" sz="3600"/>
              <a:t>Pension turnback funds are received from the State for the current LOPFI Police and Fire Plans and the closed Police and Fire Pension Plans administered by LOPFI.  The estimated 2025 premium tax allocations for the closed plans were communicated by LOPFI in October 2024.</a:t>
            </a:r>
          </a:p>
          <a:p>
            <a:endParaRPr lang="en-US" sz="3600"/>
          </a:p>
        </p:txBody>
      </p:sp>
      <p:pic>
        <p:nvPicPr>
          <p:cNvPr id="16" name="Picture 15">
            <a:extLst>
              <a:ext uri="{FF2B5EF4-FFF2-40B4-BE49-F238E27FC236}">
                <a16:creationId xmlns:a16="http://schemas.microsoft.com/office/drawing/2014/main" id="{87B1246E-7A0E-B1A8-128C-3E8F12C9F5A5}"/>
              </a:ext>
            </a:extLst>
          </p:cNvPr>
          <p:cNvPicPr>
            <a:picLocks noChangeAspect="1"/>
          </p:cNvPicPr>
          <p:nvPr/>
        </p:nvPicPr>
        <p:blipFill>
          <a:blip r:embed="rId3"/>
          <a:stretch>
            <a:fillRect/>
          </a:stretch>
        </p:blipFill>
        <p:spPr>
          <a:xfrm>
            <a:off x="1077496" y="1509571"/>
            <a:ext cx="15153096" cy="3056821"/>
          </a:xfrm>
          <a:prstGeom prst="rect">
            <a:avLst/>
          </a:prstGeom>
        </p:spPr>
      </p:pic>
    </p:spTree>
    <p:extLst>
      <p:ext uri="{BB962C8B-B14F-4D97-AF65-F5344CB8AC3E}">
        <p14:creationId xmlns:p14="http://schemas.microsoft.com/office/powerpoint/2010/main" val="209852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081A6-CF5B-1427-5B5E-DEDC71461A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613424-27A9-1B5A-0AFB-8E160BBCE19E}"/>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endParaRPr lang="en-US"/>
          </a:p>
        </p:txBody>
      </p:sp>
      <p:grpSp>
        <p:nvGrpSpPr>
          <p:cNvPr id="3" name="Group 3">
            <a:extLst>
              <a:ext uri="{FF2B5EF4-FFF2-40B4-BE49-F238E27FC236}">
                <a16:creationId xmlns:a16="http://schemas.microsoft.com/office/drawing/2014/main" id="{4A0E8490-F0DA-1F3B-530A-E8E41E37BD7C}"/>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1218633B-7398-1FBE-E58D-EB7A7ABA28E3}"/>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D7FC9917-2B51-1697-18BD-19BB19C84C30}"/>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a:extLst>
                <a:ext uri="{FF2B5EF4-FFF2-40B4-BE49-F238E27FC236}">
                  <a16:creationId xmlns:a16="http://schemas.microsoft.com/office/drawing/2014/main" id="{74D51569-D83C-1A77-8841-0501DF50A8EB}"/>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7" name="AutoShape 7">
              <a:extLst>
                <a:ext uri="{FF2B5EF4-FFF2-40B4-BE49-F238E27FC236}">
                  <a16:creationId xmlns:a16="http://schemas.microsoft.com/office/drawing/2014/main" id="{AC0CC322-7371-AA63-EF75-43426ECDF294}"/>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sp>
        <p:nvSpPr>
          <p:cNvPr id="9" name="TextBox 9">
            <a:extLst>
              <a:ext uri="{FF2B5EF4-FFF2-40B4-BE49-F238E27FC236}">
                <a16:creationId xmlns:a16="http://schemas.microsoft.com/office/drawing/2014/main" id="{4F10380C-2903-155A-AC7B-E19666B3FA1A}"/>
              </a:ext>
            </a:extLst>
          </p:cNvPr>
          <p:cNvSpPr txBox="1"/>
          <p:nvPr/>
        </p:nvSpPr>
        <p:spPr>
          <a:xfrm>
            <a:off x="10280022" y="8150065"/>
            <a:ext cx="7003091" cy="1300353"/>
          </a:xfrm>
          <a:prstGeom prst="rect">
            <a:avLst/>
          </a:prstGeom>
        </p:spPr>
        <p:txBody>
          <a:bodyPr lIns="0" tIns="0" rIns="0" bIns="0" rtlCol="0" anchor="t">
            <a:spAutoFit/>
          </a:bodyPr>
          <a:lstStyle/>
          <a:p>
            <a:pPr algn="r">
              <a:lnSpc>
                <a:spcPts val="9828"/>
              </a:lnSpc>
            </a:pPr>
            <a:r>
              <a:rPr lang="en-US" sz="9360" spc="187" dirty="0">
                <a:solidFill>
                  <a:srgbClr val="172F6E"/>
                </a:solidFill>
                <a:latin typeface="Bebas Neue Cyrillic"/>
              </a:rPr>
              <a:t> CLR</a:t>
            </a:r>
          </a:p>
        </p:txBody>
      </p:sp>
      <p:sp>
        <p:nvSpPr>
          <p:cNvPr id="10" name="TextBox 10">
            <a:extLst>
              <a:ext uri="{FF2B5EF4-FFF2-40B4-BE49-F238E27FC236}">
                <a16:creationId xmlns:a16="http://schemas.microsoft.com/office/drawing/2014/main" id="{80BCD5C1-F89B-1C86-28C7-9E25CFEC246E}"/>
              </a:ext>
            </a:extLst>
          </p:cNvPr>
          <p:cNvSpPr txBox="1"/>
          <p:nvPr/>
        </p:nvSpPr>
        <p:spPr>
          <a:xfrm>
            <a:off x="11738312" y="9172654"/>
            <a:ext cx="5550948" cy="526612"/>
          </a:xfrm>
          <a:prstGeom prst="rect">
            <a:avLst/>
          </a:prstGeom>
        </p:spPr>
        <p:txBody>
          <a:bodyPr lIns="0" tIns="0" rIns="0" bIns="0" rtlCol="0" anchor="t">
            <a:spAutoFit/>
          </a:bodyPr>
          <a:lstStyle/>
          <a:p>
            <a:pPr algn="r">
              <a:lnSpc>
                <a:spcPts val="4259"/>
              </a:lnSpc>
            </a:pPr>
            <a:r>
              <a:rPr lang="en-US" sz="3042" spc="106" dirty="0">
                <a:solidFill>
                  <a:srgbClr val="172F6E"/>
                </a:solidFill>
                <a:latin typeface="Roboto Condensed"/>
              </a:rPr>
              <a:t>#FORWARDTOGETHER</a:t>
            </a:r>
          </a:p>
        </p:txBody>
      </p:sp>
      <p:sp>
        <p:nvSpPr>
          <p:cNvPr id="11" name="TextBox 11">
            <a:extLst>
              <a:ext uri="{FF2B5EF4-FFF2-40B4-BE49-F238E27FC236}">
                <a16:creationId xmlns:a16="http://schemas.microsoft.com/office/drawing/2014/main" id="{3623E78B-7F49-9ECA-368E-6AE1758CDD81}"/>
              </a:ext>
            </a:extLst>
          </p:cNvPr>
          <p:cNvSpPr txBox="1"/>
          <p:nvPr/>
        </p:nvSpPr>
        <p:spPr>
          <a:xfrm>
            <a:off x="981076" y="563921"/>
            <a:ext cx="16278224" cy="923330"/>
          </a:xfrm>
          <a:prstGeom prst="rect">
            <a:avLst/>
          </a:prstGeom>
        </p:spPr>
        <p:txBody>
          <a:bodyPr wrap="square" lIns="0" tIns="0" rIns="0" bIns="0" rtlCol="0" anchor="t">
            <a:spAutoFit/>
          </a:bodyPr>
          <a:lstStyle/>
          <a:p>
            <a:pPr algn="ctr"/>
            <a:r>
              <a:rPr lang="en-US" sz="6000" spc="208" dirty="0">
                <a:solidFill>
                  <a:srgbClr val="172F6E"/>
                </a:solidFill>
                <a:latin typeface="+mj-lt"/>
              </a:rPr>
              <a:t>GENERAL FUND REVENUE FORECAST SUMMARY</a:t>
            </a:r>
          </a:p>
        </p:txBody>
      </p:sp>
      <p:sp>
        <p:nvSpPr>
          <p:cNvPr id="16" name="TextBox 15">
            <a:extLst>
              <a:ext uri="{FF2B5EF4-FFF2-40B4-BE49-F238E27FC236}">
                <a16:creationId xmlns:a16="http://schemas.microsoft.com/office/drawing/2014/main" id="{775DC575-D7E1-5CC8-85AB-2865D9AFCD7E}"/>
              </a:ext>
            </a:extLst>
          </p:cNvPr>
          <p:cNvSpPr txBox="1"/>
          <p:nvPr/>
        </p:nvSpPr>
        <p:spPr>
          <a:xfrm>
            <a:off x="1047229" y="6087746"/>
            <a:ext cx="16145919" cy="1754326"/>
          </a:xfrm>
          <a:prstGeom prst="rect">
            <a:avLst/>
          </a:prstGeom>
          <a:noFill/>
        </p:spPr>
        <p:txBody>
          <a:bodyPr wrap="square" rtlCol="0">
            <a:spAutoFit/>
          </a:bodyPr>
          <a:lstStyle/>
          <a:p>
            <a:pPr marL="342900" indent="-342900">
              <a:buFont typeface="Wingdings" panose="05000000000000000000" pitchFamily="2" charset="2"/>
              <a:buChar char="Ø"/>
            </a:pPr>
            <a:r>
              <a:rPr lang="en-US" sz="3600"/>
              <a:t>Including Transfers In, the 2025 General Fund revenue forecast is </a:t>
            </a:r>
            <a:r>
              <a:rPr lang="en-US" sz="3600" b="1"/>
              <a:t>$263,108,099</a:t>
            </a:r>
            <a:r>
              <a:rPr lang="en-US" sz="3600"/>
              <a:t> which is </a:t>
            </a:r>
            <a:r>
              <a:rPr lang="en-US" sz="3600" b="1"/>
              <a:t>$5,459,037 or 2.12% </a:t>
            </a:r>
            <a:r>
              <a:rPr lang="en-US" sz="3600"/>
              <a:t>above the 2024 Amended Budget and </a:t>
            </a:r>
            <a:r>
              <a:rPr lang="en-US" sz="3600" b="1"/>
              <a:t>$3,027,149 or 1.16% </a:t>
            </a:r>
            <a:r>
              <a:rPr lang="en-US" sz="3600"/>
              <a:t>above 2023 actual results.</a:t>
            </a:r>
          </a:p>
        </p:txBody>
      </p:sp>
      <p:pic>
        <p:nvPicPr>
          <p:cNvPr id="12" name="Picture 11">
            <a:extLst>
              <a:ext uri="{FF2B5EF4-FFF2-40B4-BE49-F238E27FC236}">
                <a16:creationId xmlns:a16="http://schemas.microsoft.com/office/drawing/2014/main" id="{00544114-BBD5-DC1E-1848-164D4BF872DE}"/>
              </a:ext>
            </a:extLst>
          </p:cNvPr>
          <p:cNvPicPr>
            <a:picLocks noChangeAspect="1"/>
          </p:cNvPicPr>
          <p:nvPr/>
        </p:nvPicPr>
        <p:blipFill>
          <a:blip r:embed="rId3"/>
          <a:stretch>
            <a:fillRect/>
          </a:stretch>
        </p:blipFill>
        <p:spPr>
          <a:xfrm>
            <a:off x="1094852" y="1511064"/>
            <a:ext cx="15461935" cy="4530010"/>
          </a:xfrm>
          <a:prstGeom prst="rect">
            <a:avLst/>
          </a:prstGeom>
        </p:spPr>
      </p:pic>
    </p:spTree>
    <p:extLst>
      <p:ext uri="{BB962C8B-B14F-4D97-AF65-F5344CB8AC3E}">
        <p14:creationId xmlns:p14="http://schemas.microsoft.com/office/powerpoint/2010/main" val="338792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1BD2-DA30-E454-4725-E4032838E7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A803417-916C-955D-C764-FA18BC2019B8}"/>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endParaRPr lang="en-US"/>
          </a:p>
        </p:txBody>
      </p:sp>
      <p:grpSp>
        <p:nvGrpSpPr>
          <p:cNvPr id="3" name="Group 3">
            <a:extLst>
              <a:ext uri="{FF2B5EF4-FFF2-40B4-BE49-F238E27FC236}">
                <a16:creationId xmlns:a16="http://schemas.microsoft.com/office/drawing/2014/main" id="{BDF06972-E1AB-BF2A-23A7-2D6809BE116C}"/>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B0F26DB4-112B-B6A1-3DFA-C0124CD5CBCF}"/>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9234BD62-DB1B-735E-03C2-7813FA909A51}"/>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a:extLst>
                <a:ext uri="{FF2B5EF4-FFF2-40B4-BE49-F238E27FC236}">
                  <a16:creationId xmlns:a16="http://schemas.microsoft.com/office/drawing/2014/main" id="{0D8FA881-564F-1BB2-01DE-F564B9E80CEE}"/>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7" name="AutoShape 7">
              <a:extLst>
                <a:ext uri="{FF2B5EF4-FFF2-40B4-BE49-F238E27FC236}">
                  <a16:creationId xmlns:a16="http://schemas.microsoft.com/office/drawing/2014/main" id="{ED947C8A-581A-A8D7-2E97-AFFE56A315B7}"/>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sp>
        <p:nvSpPr>
          <p:cNvPr id="9" name="TextBox 9">
            <a:extLst>
              <a:ext uri="{FF2B5EF4-FFF2-40B4-BE49-F238E27FC236}">
                <a16:creationId xmlns:a16="http://schemas.microsoft.com/office/drawing/2014/main" id="{C3669F1A-E296-8E43-A7B6-F7101B4574DF}"/>
              </a:ext>
            </a:extLst>
          </p:cNvPr>
          <p:cNvSpPr txBox="1"/>
          <p:nvPr/>
        </p:nvSpPr>
        <p:spPr>
          <a:xfrm>
            <a:off x="10256209" y="8135608"/>
            <a:ext cx="7003091" cy="1300353"/>
          </a:xfrm>
          <a:prstGeom prst="rect">
            <a:avLst/>
          </a:prstGeom>
        </p:spPr>
        <p:txBody>
          <a:bodyPr lIns="0" tIns="0" rIns="0" bIns="0" rtlCol="0" anchor="t">
            <a:spAutoFit/>
          </a:bodyPr>
          <a:lstStyle/>
          <a:p>
            <a:pPr algn="r">
              <a:lnSpc>
                <a:spcPts val="9828"/>
              </a:lnSpc>
            </a:pPr>
            <a:r>
              <a:rPr lang="en-US" sz="9360" spc="187" dirty="0">
                <a:solidFill>
                  <a:srgbClr val="172F6E"/>
                </a:solidFill>
                <a:latin typeface="Bebas Neue Cyrillic"/>
              </a:rPr>
              <a:t> CLR</a:t>
            </a:r>
          </a:p>
        </p:txBody>
      </p:sp>
      <p:sp>
        <p:nvSpPr>
          <p:cNvPr id="10" name="TextBox 10">
            <a:extLst>
              <a:ext uri="{FF2B5EF4-FFF2-40B4-BE49-F238E27FC236}">
                <a16:creationId xmlns:a16="http://schemas.microsoft.com/office/drawing/2014/main" id="{DEFBBD24-DD86-82F8-2271-533AF360E047}"/>
              </a:ext>
            </a:extLst>
          </p:cNvPr>
          <p:cNvSpPr txBox="1"/>
          <p:nvPr/>
        </p:nvSpPr>
        <p:spPr>
          <a:xfrm>
            <a:off x="11732165" y="9148842"/>
            <a:ext cx="5550948" cy="526612"/>
          </a:xfrm>
          <a:prstGeom prst="rect">
            <a:avLst/>
          </a:prstGeom>
        </p:spPr>
        <p:txBody>
          <a:bodyPr lIns="0" tIns="0" rIns="0" bIns="0" rtlCol="0" anchor="t">
            <a:spAutoFit/>
          </a:bodyPr>
          <a:lstStyle/>
          <a:p>
            <a:pPr algn="r">
              <a:lnSpc>
                <a:spcPts val="4259"/>
              </a:lnSpc>
            </a:pPr>
            <a:r>
              <a:rPr lang="en-US" sz="3042" spc="106" dirty="0">
                <a:solidFill>
                  <a:srgbClr val="172F6E"/>
                </a:solidFill>
                <a:latin typeface="Roboto Condensed"/>
              </a:rPr>
              <a:t>#FORWARDTOGETHER</a:t>
            </a:r>
          </a:p>
        </p:txBody>
      </p:sp>
      <p:sp>
        <p:nvSpPr>
          <p:cNvPr id="11" name="TextBox 11">
            <a:extLst>
              <a:ext uri="{FF2B5EF4-FFF2-40B4-BE49-F238E27FC236}">
                <a16:creationId xmlns:a16="http://schemas.microsoft.com/office/drawing/2014/main" id="{C677C87E-FBC3-C082-52D6-4E328B225C87}"/>
              </a:ext>
            </a:extLst>
          </p:cNvPr>
          <p:cNvSpPr txBox="1"/>
          <p:nvPr/>
        </p:nvSpPr>
        <p:spPr>
          <a:xfrm>
            <a:off x="981076" y="563921"/>
            <a:ext cx="16278224" cy="923330"/>
          </a:xfrm>
          <a:prstGeom prst="rect">
            <a:avLst/>
          </a:prstGeom>
        </p:spPr>
        <p:txBody>
          <a:bodyPr wrap="square" lIns="0" tIns="0" rIns="0" bIns="0" rtlCol="0" anchor="t">
            <a:spAutoFit/>
          </a:bodyPr>
          <a:lstStyle/>
          <a:p>
            <a:pPr algn="ctr"/>
            <a:r>
              <a:rPr lang="en-US" sz="6000" spc="208" dirty="0">
                <a:solidFill>
                  <a:srgbClr val="172F6E"/>
                </a:solidFill>
                <a:latin typeface="+mj-lt"/>
              </a:rPr>
              <a:t>GENERAL FUND REVENUES</a:t>
            </a:r>
          </a:p>
        </p:txBody>
      </p:sp>
      <p:sp>
        <p:nvSpPr>
          <p:cNvPr id="12" name="TextBox 11">
            <a:extLst>
              <a:ext uri="{FF2B5EF4-FFF2-40B4-BE49-F238E27FC236}">
                <a16:creationId xmlns:a16="http://schemas.microsoft.com/office/drawing/2014/main" id="{95461D3F-2142-90C8-BC05-115CFEBC2505}"/>
              </a:ext>
            </a:extLst>
          </p:cNvPr>
          <p:cNvSpPr txBox="1"/>
          <p:nvPr/>
        </p:nvSpPr>
        <p:spPr>
          <a:xfrm>
            <a:off x="1447800" y="6746490"/>
            <a:ext cx="4995771" cy="1569660"/>
          </a:xfrm>
          <a:prstGeom prst="rect">
            <a:avLst/>
          </a:prstGeom>
          <a:noFill/>
        </p:spPr>
        <p:txBody>
          <a:bodyPr wrap="square" rtlCol="0">
            <a:spAutoFit/>
          </a:bodyPr>
          <a:lstStyle/>
          <a:p>
            <a:r>
              <a:rPr lang="en-US" sz="2400"/>
              <a:t>Approximately </a:t>
            </a:r>
            <a:r>
              <a:rPr lang="en-US" sz="2400" b="1"/>
              <a:t>83% </a:t>
            </a:r>
            <a:r>
              <a:rPr lang="en-US" sz="2400"/>
              <a:t>of General Fund revenues are generated by Sales and Use Tax, Property Tax, and Franchise Fees.  </a:t>
            </a:r>
          </a:p>
        </p:txBody>
      </p:sp>
      <p:graphicFrame>
        <p:nvGraphicFramePr>
          <p:cNvPr id="8" name="Chart 7">
            <a:extLst>
              <a:ext uri="{FF2B5EF4-FFF2-40B4-BE49-F238E27FC236}">
                <a16:creationId xmlns:a16="http://schemas.microsoft.com/office/drawing/2014/main" id="{D0D59841-23EA-29C8-1EDF-39FBD852E2C3}"/>
              </a:ext>
            </a:extLst>
          </p:cNvPr>
          <p:cNvGraphicFramePr>
            <a:graphicFrameLocks/>
          </p:cNvGraphicFramePr>
          <p:nvPr>
            <p:extLst>
              <p:ext uri="{D42A27DB-BD31-4B8C-83A1-F6EECF244321}">
                <p14:modId xmlns:p14="http://schemas.microsoft.com/office/powerpoint/2010/main" val="1759893698"/>
              </p:ext>
            </p:extLst>
          </p:nvPr>
        </p:nvGraphicFramePr>
        <p:xfrm>
          <a:off x="3664869" y="1814049"/>
          <a:ext cx="12357598" cy="66853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40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2F6E"/>
        </a:solidFill>
        <a:effectLst/>
      </p:bgPr>
    </p:bg>
    <p:spTree>
      <p:nvGrpSpPr>
        <p:cNvPr id="1" name="">
          <a:extLst>
            <a:ext uri="{FF2B5EF4-FFF2-40B4-BE49-F238E27FC236}">
              <a16:creationId xmlns:a16="http://schemas.microsoft.com/office/drawing/2014/main" id="{EFD5667D-D9B2-4BB6-7D39-E1BE9D03DC5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22B4D3-3886-EC80-434A-0112EC92EABD}"/>
              </a:ext>
            </a:extLst>
          </p:cNvPr>
          <p:cNvGrpSpPr/>
          <p:nvPr/>
        </p:nvGrpSpPr>
        <p:grpSpPr>
          <a:xfrm>
            <a:off x="1251078" y="587734"/>
            <a:ext cx="16278225" cy="9111532"/>
            <a:chOff x="0" y="0"/>
            <a:chExt cx="21704300" cy="12148710"/>
          </a:xfrm>
        </p:grpSpPr>
        <p:sp>
          <p:nvSpPr>
            <p:cNvPr id="3" name="AutoShape 3">
              <a:extLst>
                <a:ext uri="{FF2B5EF4-FFF2-40B4-BE49-F238E27FC236}">
                  <a16:creationId xmlns:a16="http://schemas.microsoft.com/office/drawing/2014/main" id="{891F4AFC-D814-46F9-0D5D-8CF7EC9EE6C9}"/>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FF2B5EF4-FFF2-40B4-BE49-F238E27FC236}">
                  <a16:creationId xmlns:a16="http://schemas.microsoft.com/office/drawing/2014/main" id="{602154DA-CAB3-F3D0-E16B-6C1C3C6BCB18}"/>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A023950F-D1AF-B9D4-5A3E-544DC61B05D9}"/>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07ECF6D5-9858-D15F-B3F4-19A2DBF42C7A}"/>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D7CAE3A5-772A-46A2-F0C8-16589E951EEF}"/>
              </a:ext>
            </a:extLst>
          </p:cNvPr>
          <p:cNvGrpSpPr/>
          <p:nvPr/>
        </p:nvGrpSpPr>
        <p:grpSpPr>
          <a:xfrm rot="3599999">
            <a:off x="-5468296" y="3474316"/>
            <a:ext cx="12642307" cy="6360908"/>
            <a:chOff x="0" y="0"/>
            <a:chExt cx="3329661" cy="1675301"/>
          </a:xfrm>
        </p:grpSpPr>
        <p:sp>
          <p:nvSpPr>
            <p:cNvPr id="8" name="Freeform 8">
              <a:extLst>
                <a:ext uri="{FF2B5EF4-FFF2-40B4-BE49-F238E27FC236}">
                  <a16:creationId xmlns:a16="http://schemas.microsoft.com/office/drawing/2014/main" id="{C769E9E9-CA2C-29D5-1616-F99308ADEF26}"/>
                </a:ext>
              </a:extLst>
            </p:cNvPr>
            <p:cNvSpPr/>
            <p:nvPr/>
          </p:nvSpPr>
          <p:spPr>
            <a:xfrm>
              <a:off x="0" y="0"/>
              <a:ext cx="3329661" cy="1675301"/>
            </a:xfrm>
            <a:custGeom>
              <a:avLst/>
              <a:gdLst/>
              <a:ahLst/>
              <a:cxnLst/>
              <a:rect l="l" t="t" r="r" b="b"/>
              <a:pathLst>
                <a:path w="3329661" h="1675301">
                  <a:moveTo>
                    <a:pt x="0" y="0"/>
                  </a:moveTo>
                  <a:lnTo>
                    <a:pt x="3329661" y="0"/>
                  </a:lnTo>
                  <a:lnTo>
                    <a:pt x="3329661" y="1675301"/>
                  </a:lnTo>
                  <a:lnTo>
                    <a:pt x="0" y="1675301"/>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458CEE39-C254-572E-2FC1-7139B8407E69}"/>
                </a:ext>
              </a:extLst>
            </p:cNvPr>
            <p:cNvSpPr txBox="1"/>
            <p:nvPr/>
          </p:nvSpPr>
          <p:spPr>
            <a:xfrm>
              <a:off x="0" y="-47625"/>
              <a:ext cx="812800" cy="860425"/>
            </a:xfrm>
            <a:prstGeom prst="rect">
              <a:avLst/>
            </a:prstGeom>
          </p:spPr>
          <p:txBody>
            <a:bodyPr lIns="60960" tIns="60960" rIns="60960" bIns="60960" rtlCol="0" anchor="ctr"/>
            <a:lstStyle/>
            <a:p>
              <a:pPr marL="0" marR="0" lvl="0" indent="0" algn="ctr" defTabSz="914400" rtl="0" eaLnBrk="1" fontAlgn="auto" latinLnBrk="0" hangingPunct="1">
                <a:lnSpc>
                  <a:spcPts val="274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EC7B5FED-5EBD-D9AB-8A40-64AE453D33CC}"/>
              </a:ext>
            </a:extLst>
          </p:cNvPr>
          <p:cNvSpPr txBox="1"/>
          <p:nvPr/>
        </p:nvSpPr>
        <p:spPr>
          <a:xfrm>
            <a:off x="13739842" y="7918794"/>
            <a:ext cx="3765648" cy="1438809"/>
          </a:xfrm>
          <a:prstGeom prst="rect">
            <a:avLst/>
          </a:prstGeom>
        </p:spPr>
        <p:txBody>
          <a:bodyPr lIns="0" tIns="0" rIns="0" bIns="0" rtlCol="0" anchor="t">
            <a:spAutoFit/>
          </a:bodyPr>
          <a:lstStyle/>
          <a:p>
            <a:pPr marL="0" marR="0" lvl="0" indent="0" algn="r" defTabSz="914400" rtl="0" eaLnBrk="1" fontAlgn="auto" latinLnBrk="0" hangingPunct="1">
              <a:lnSpc>
                <a:spcPts val="10949"/>
              </a:lnSpc>
              <a:spcBef>
                <a:spcPts val="0"/>
              </a:spcBef>
              <a:spcAft>
                <a:spcPts val="0"/>
              </a:spcAft>
              <a:buClrTx/>
              <a:buSzTx/>
              <a:buFontTx/>
              <a:buNone/>
              <a:tabLst/>
              <a:defRPr/>
            </a:pPr>
            <a:r>
              <a:rPr kumimoji="0" lang="en-US" sz="10428" b="0" i="0" u="none" strike="noStrike" kern="1200" cap="none" spc="208" normalizeH="0" baseline="0" noProof="0" dirty="0">
                <a:ln>
                  <a:noFill/>
                </a:ln>
                <a:solidFill>
                  <a:srgbClr val="FFFFFF"/>
                </a:solidFill>
                <a:effectLst/>
                <a:uLnTx/>
                <a:uFillTx/>
                <a:latin typeface="Bebas Neue Cyrillic"/>
                <a:ea typeface="+mn-ea"/>
                <a:cs typeface="+mn-cs"/>
              </a:rPr>
              <a:t>CLR</a:t>
            </a:r>
          </a:p>
        </p:txBody>
      </p:sp>
      <p:sp>
        <p:nvSpPr>
          <p:cNvPr id="11" name="TextBox 11">
            <a:extLst>
              <a:ext uri="{FF2B5EF4-FFF2-40B4-BE49-F238E27FC236}">
                <a16:creationId xmlns:a16="http://schemas.microsoft.com/office/drawing/2014/main" id="{06C2A0E6-C76A-5725-A421-0C2058F9977F}"/>
              </a:ext>
            </a:extLst>
          </p:cNvPr>
          <p:cNvSpPr txBox="1"/>
          <p:nvPr/>
        </p:nvSpPr>
        <p:spPr>
          <a:xfrm>
            <a:off x="12196792" y="9092604"/>
            <a:ext cx="5308698" cy="526466"/>
          </a:xfrm>
          <a:prstGeom prst="rect">
            <a:avLst/>
          </a:prstGeom>
        </p:spPr>
        <p:txBody>
          <a:bodyPr lIns="0" tIns="0" rIns="0" bIns="0" rtlCol="0" anchor="t">
            <a:spAutoFit/>
          </a:bodyPr>
          <a:lstStyle/>
          <a:p>
            <a:pPr marL="0" marR="0" lvl="0" indent="0" algn="r" defTabSz="914400" rtl="0" eaLnBrk="1" fontAlgn="auto" latinLnBrk="0" hangingPunct="1">
              <a:lnSpc>
                <a:spcPts val="4267"/>
              </a:lnSpc>
              <a:spcBef>
                <a:spcPts val="0"/>
              </a:spcBef>
              <a:spcAft>
                <a:spcPts val="0"/>
              </a:spcAft>
              <a:buClrTx/>
              <a:buSzTx/>
              <a:buFontTx/>
              <a:buNone/>
              <a:tabLst/>
              <a:defRPr/>
            </a:pPr>
            <a:r>
              <a:rPr kumimoji="0" lang="en-US" sz="3048" b="0" i="0" u="none" strike="noStrike" kern="1200" cap="none" spc="97" normalizeH="0" baseline="0" noProof="0" dirty="0">
                <a:ln>
                  <a:noFill/>
                </a:ln>
                <a:solidFill>
                  <a:srgbClr val="FFFFFF"/>
                </a:solidFill>
                <a:effectLst/>
                <a:uLnTx/>
                <a:uFillTx/>
                <a:latin typeface="Roboto Condensed"/>
                <a:ea typeface="+mn-ea"/>
                <a:cs typeface="+mn-cs"/>
              </a:rPr>
              <a:t>#FORWARDTOGETHER</a:t>
            </a:r>
          </a:p>
        </p:txBody>
      </p:sp>
      <p:sp>
        <p:nvSpPr>
          <p:cNvPr id="13" name="TextBox 13">
            <a:extLst>
              <a:ext uri="{FF2B5EF4-FFF2-40B4-BE49-F238E27FC236}">
                <a16:creationId xmlns:a16="http://schemas.microsoft.com/office/drawing/2014/main" id="{C719CBB7-38F6-C0CD-E4B1-4EA66D27CCD9}"/>
              </a:ext>
            </a:extLst>
          </p:cNvPr>
          <p:cNvSpPr txBox="1"/>
          <p:nvPr/>
        </p:nvSpPr>
        <p:spPr>
          <a:xfrm>
            <a:off x="2593349" y="1863834"/>
            <a:ext cx="14967078" cy="4150110"/>
          </a:xfrm>
          <a:prstGeom prst="rect">
            <a:avLst/>
          </a:prstGeom>
        </p:spPr>
        <p:txBody>
          <a:bodyPr wrap="square" lIns="0" tIns="0" rIns="0" bIns="0" rtlCol="0" anchor="t">
            <a:spAutoFit/>
          </a:bodyPr>
          <a:lstStyle/>
          <a:p>
            <a:pPr marL="0" marR="0" lvl="0" indent="0" algn="ctr" defTabSz="914400" rtl="0" eaLnBrk="1" fontAlgn="auto" latinLnBrk="0" hangingPunct="1">
              <a:lnSpc>
                <a:spcPts val="10952"/>
              </a:lnSpc>
              <a:spcBef>
                <a:spcPts val="0"/>
              </a:spcBef>
              <a:spcAft>
                <a:spcPts val="0"/>
              </a:spcAft>
              <a:buClrTx/>
              <a:buSzTx/>
              <a:buFontTx/>
              <a:buNone/>
              <a:tabLst/>
              <a:defRPr/>
            </a:pPr>
            <a:r>
              <a:rPr lang="en-US" sz="8000" spc="208" dirty="0">
                <a:solidFill>
                  <a:srgbClr val="FFFFFF"/>
                </a:solidFill>
                <a:latin typeface="+mj-lt"/>
              </a:rPr>
              <a:t>PERSONNEL COST ASSUMPTIONS AND OTHER EXPENDITURES APPLICABLE TO ALL FUNDS</a:t>
            </a:r>
            <a:endParaRPr kumimoji="0" lang="en-US" sz="8000" b="0" i="0" u="none" strike="noStrike" kern="1200" cap="none" spc="208" normalizeH="0" baseline="0" noProof="0" dirty="0">
              <a:ln>
                <a:noFill/>
              </a:ln>
              <a:solidFill>
                <a:srgbClr val="FFFFFF"/>
              </a:solidFill>
              <a:effectLst/>
              <a:uLnTx/>
              <a:uFillTx/>
              <a:latin typeface="+mj-lt"/>
              <a:ea typeface="+mn-ea"/>
              <a:cs typeface="+mn-cs"/>
            </a:endParaRPr>
          </a:p>
        </p:txBody>
      </p:sp>
      <p:sp>
        <p:nvSpPr>
          <p:cNvPr id="14" name="Freeform 14">
            <a:extLst>
              <a:ext uri="{FF2B5EF4-FFF2-40B4-BE49-F238E27FC236}">
                <a16:creationId xmlns:a16="http://schemas.microsoft.com/office/drawing/2014/main" id="{77856E35-9C66-8781-CF84-4BC5760A1E85}"/>
              </a:ext>
            </a:extLst>
          </p:cNvPr>
          <p:cNvSpPr/>
          <p:nvPr/>
        </p:nvSpPr>
        <p:spPr>
          <a:xfrm>
            <a:off x="525601" y="7675457"/>
            <a:ext cx="2746203" cy="2273895"/>
          </a:xfrm>
          <a:custGeom>
            <a:avLst/>
            <a:gdLst/>
            <a:ahLst/>
            <a:cxnLst/>
            <a:rect l="l" t="t" r="r" b="b"/>
            <a:pathLst>
              <a:path w="2746203" h="2273895">
                <a:moveTo>
                  <a:pt x="0" y="0"/>
                </a:moveTo>
                <a:lnTo>
                  <a:pt x="2746202" y="0"/>
                </a:lnTo>
                <a:lnTo>
                  <a:pt x="2746202" y="2273895"/>
                </a:lnTo>
                <a:lnTo>
                  <a:pt x="0" y="2273895"/>
                </a:lnTo>
                <a:lnTo>
                  <a:pt x="0" y="0"/>
                </a:lnTo>
                <a:close/>
              </a:path>
            </a:pathLst>
          </a:custGeom>
          <a:blipFill>
            <a:blip r:embed="rId2"/>
            <a:stretch>
              <a:fillRect b="-5049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751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6549-7C12-FF88-3AA3-8829303D54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443F226-352E-3B82-7B59-481F4FF0F76B}"/>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418683CC-65EA-E865-2614-E1E87CFD5BAE}"/>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B5CE09B2-6ACC-F988-28FE-6D889631D805}"/>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4AC0A1FD-B067-E260-2961-1CD995E04459}"/>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9015B60B-1F91-BC15-AF49-0A17E9BF790C}"/>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CF953800-48E1-6EEC-4C8F-1EBAE41EA2B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C69BB4C7-F4F3-D636-11C5-2779FAE70AC9}"/>
              </a:ext>
            </a:extLst>
          </p:cNvPr>
          <p:cNvSpPr txBox="1"/>
          <p:nvPr/>
        </p:nvSpPr>
        <p:spPr>
          <a:xfrm>
            <a:off x="10280022" y="8195583"/>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ACED21BE-4FA9-1AB7-6CCE-673A98D2DE4C}"/>
              </a:ext>
            </a:extLst>
          </p:cNvPr>
          <p:cNvSpPr txBox="1"/>
          <p:nvPr/>
        </p:nvSpPr>
        <p:spPr>
          <a:xfrm>
            <a:off x="11708352" y="912598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0D7E1479-DA99-C8CC-3C53-9B585DE43EA3}"/>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a:t>
            </a:r>
            <a:r>
              <a:rPr kumimoji="0" lang="en-US" sz="6000" b="0" i="0" u="none" strike="noStrike" kern="1200" cap="none" spc="208" normalizeH="0" baseline="0" noProof="0" dirty="0">
                <a:ln>
                  <a:noFill/>
                </a:ln>
                <a:solidFill>
                  <a:srgbClr val="172F6E"/>
                </a:solidFill>
                <a:effectLst/>
                <a:uLnTx/>
                <a:uFillTx/>
                <a:latin typeface="+mj-lt"/>
                <a:ea typeface="+mn-ea"/>
                <a:cs typeface="+mn-cs"/>
              </a:rPr>
              <a:t> PERSONNEL SALARY PROGRESSION</a:t>
            </a:r>
          </a:p>
        </p:txBody>
      </p:sp>
      <p:sp>
        <p:nvSpPr>
          <p:cNvPr id="8" name="TextBox 7">
            <a:extLst>
              <a:ext uri="{FF2B5EF4-FFF2-40B4-BE49-F238E27FC236}">
                <a16:creationId xmlns:a16="http://schemas.microsoft.com/office/drawing/2014/main" id="{2B8B7C4F-4935-9E8E-1BEF-C861AF84C15C}"/>
              </a:ext>
            </a:extLst>
          </p:cNvPr>
          <p:cNvSpPr txBox="1"/>
          <p:nvPr/>
        </p:nvSpPr>
        <p:spPr>
          <a:xfrm>
            <a:off x="1052581" y="1790700"/>
            <a:ext cx="15559019" cy="452431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800" b="1" dirty="0"/>
              <a:t>Continuation of Step and Grade Progression</a:t>
            </a:r>
          </a:p>
          <a:p>
            <a:pPr marL="742950" lvl="1" indent="-285750">
              <a:buFont typeface="Courier New" panose="02070309020205020404" pitchFamily="49" charset="0"/>
              <a:buChar char="o"/>
            </a:pPr>
            <a:r>
              <a:rPr lang="en-US" sz="4800" dirty="0"/>
              <a:t>Fraternal Order of Police (FOP)</a:t>
            </a:r>
            <a:endParaRPr lang="en-US" sz="4800" dirty="0">
              <a:ea typeface="Calibri"/>
              <a:cs typeface="Calibri"/>
            </a:endParaRPr>
          </a:p>
          <a:p>
            <a:pPr marL="742950" lvl="1" indent="-285750">
              <a:buFont typeface="Courier New" panose="02070309020205020404" pitchFamily="49" charset="0"/>
              <a:buChar char="o"/>
            </a:pPr>
            <a:r>
              <a:rPr lang="en-US" sz="4800" dirty="0"/>
              <a:t>International Association of Fire Fighters (IAFF)</a:t>
            </a:r>
            <a:endParaRPr lang="en-US" sz="4800" dirty="0">
              <a:ea typeface="Calibri"/>
              <a:cs typeface="Calibri"/>
            </a:endParaRPr>
          </a:p>
          <a:p>
            <a:pPr marL="742950" lvl="1" indent="-285750">
              <a:buFont typeface="Courier New" panose="02070309020205020404" pitchFamily="49" charset="0"/>
              <a:buChar char="o"/>
            </a:pPr>
            <a:r>
              <a:rPr lang="en-US" sz="4800" dirty="0"/>
              <a:t>Local 100 and Union Eligible </a:t>
            </a:r>
          </a:p>
          <a:p>
            <a:pPr marL="742950" lvl="1" indent="-285750">
              <a:buFont typeface="Courier New" panose="02070309020205020404" pitchFamily="49" charset="0"/>
              <a:buChar char="o"/>
            </a:pPr>
            <a:r>
              <a:rPr lang="en-US" sz="4800" dirty="0"/>
              <a:t>911 Communications Positions</a:t>
            </a:r>
            <a:endParaRPr lang="en-US" sz="4800" dirty="0">
              <a:ea typeface="Calibri"/>
              <a:cs typeface="Calibri"/>
            </a:endParaRPr>
          </a:p>
          <a:p>
            <a:pPr marL="742950" lvl="1" indent="-285750">
              <a:buFont typeface="Courier New" panose="02070309020205020404" pitchFamily="49" charset="0"/>
              <a:buChar char="o"/>
            </a:pPr>
            <a:endParaRPr lang="en-US" sz="4800"/>
          </a:p>
        </p:txBody>
      </p:sp>
    </p:spTree>
    <p:extLst>
      <p:ext uri="{BB962C8B-B14F-4D97-AF65-F5344CB8AC3E}">
        <p14:creationId xmlns:p14="http://schemas.microsoft.com/office/powerpoint/2010/main" val="129072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8534E-4804-4834-3AB8-130B0F93C29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6477033-5B72-6C88-B940-5740A2E2D9EA}"/>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D691EA5-A17C-0806-72A6-38DEF6D5CB3E}"/>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0D8D111C-B9D1-330D-1B13-F18FEC1A5F7F}"/>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0C31256A-4D1D-FD3B-966A-FAFCD63BA2E6}"/>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C32339EF-A777-A129-3F86-F17792DEAC99}"/>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E4B2556D-8F25-175F-E619-CA2D9013A19B}"/>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25967E8E-72EC-6F0A-91A0-7E2435B9B431}"/>
              </a:ext>
            </a:extLst>
          </p:cNvPr>
          <p:cNvSpPr txBox="1"/>
          <p:nvPr/>
        </p:nvSpPr>
        <p:spPr>
          <a:xfrm>
            <a:off x="10256209" y="8131045"/>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48AB3EFA-7318-8151-6661-DA7ECCA189A1}"/>
              </a:ext>
            </a:extLst>
          </p:cNvPr>
          <p:cNvSpPr txBox="1"/>
          <p:nvPr/>
        </p:nvSpPr>
        <p:spPr>
          <a:xfrm>
            <a:off x="11732165" y="912264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D267F4FE-F041-B43B-4C90-17D69A3A469E}"/>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a:t>
            </a:r>
            <a:r>
              <a:rPr kumimoji="0" lang="en-US" sz="6000" b="0" i="0" u="none" strike="noStrike" kern="1200" cap="none" spc="208" normalizeH="0" baseline="0" noProof="0" dirty="0">
                <a:ln>
                  <a:noFill/>
                </a:ln>
                <a:solidFill>
                  <a:srgbClr val="172F6E"/>
                </a:solidFill>
                <a:effectLst/>
                <a:uLnTx/>
                <a:uFillTx/>
                <a:latin typeface="+mj-lt"/>
                <a:ea typeface="+mn-ea"/>
                <a:cs typeface="+mn-cs"/>
              </a:rPr>
              <a:t> PERSONNEL SALARY PROGRESSION</a:t>
            </a:r>
          </a:p>
        </p:txBody>
      </p:sp>
      <p:sp>
        <p:nvSpPr>
          <p:cNvPr id="8" name="TextBox 7">
            <a:extLst>
              <a:ext uri="{FF2B5EF4-FFF2-40B4-BE49-F238E27FC236}">
                <a16:creationId xmlns:a16="http://schemas.microsoft.com/office/drawing/2014/main" id="{45402522-5DE3-A848-FF74-F6AEFD5006D7}"/>
              </a:ext>
            </a:extLst>
          </p:cNvPr>
          <p:cNvSpPr txBox="1"/>
          <p:nvPr/>
        </p:nvSpPr>
        <p:spPr>
          <a:xfrm>
            <a:off x="1388303" y="1676181"/>
            <a:ext cx="15559019" cy="304698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800" b="1" dirty="0"/>
              <a:t>Police Uniformed Personnel –</a:t>
            </a:r>
            <a:endParaRPr lang="en-US" sz="4800" dirty="0"/>
          </a:p>
          <a:p>
            <a:pPr marL="1143000" lvl="1" indent="-685800">
              <a:buFont typeface="Courier New" panose="02070309020205020404" pitchFamily="49" charset="0"/>
              <a:buChar char="o"/>
            </a:pPr>
            <a:r>
              <a:rPr lang="en-US" sz="4800" dirty="0"/>
              <a:t>5% increase</a:t>
            </a:r>
            <a:endParaRPr lang="en-US" sz="4800" dirty="0">
              <a:ea typeface="Calibri"/>
              <a:cs typeface="Calibri"/>
            </a:endParaRPr>
          </a:p>
          <a:p>
            <a:pPr marL="1143000" lvl="1" indent="-685800">
              <a:buFont typeface="Courier New" panose="02070309020205020404" pitchFamily="49" charset="0"/>
              <a:buChar char="o"/>
            </a:pPr>
            <a:r>
              <a:rPr lang="en-US" sz="4800" dirty="0"/>
              <a:t>Closed pension plan increase described on slide 24.</a:t>
            </a:r>
            <a:r>
              <a:rPr lang="en-US" sz="4800" dirty="0">
                <a:solidFill>
                  <a:srgbClr val="FF0000"/>
                </a:solidFill>
              </a:rPr>
              <a:t> </a:t>
            </a:r>
            <a:r>
              <a:rPr lang="en-US" sz="4800" b="1" dirty="0"/>
              <a:t>($16,729)</a:t>
            </a:r>
            <a:endParaRPr lang="en-US" sz="4800" dirty="0">
              <a:ea typeface="Calibri"/>
              <a:cs typeface="Calibri"/>
            </a:endParaRPr>
          </a:p>
        </p:txBody>
      </p:sp>
      <p:sp>
        <p:nvSpPr>
          <p:cNvPr id="12" name="TextBox 11">
            <a:extLst>
              <a:ext uri="{FF2B5EF4-FFF2-40B4-BE49-F238E27FC236}">
                <a16:creationId xmlns:a16="http://schemas.microsoft.com/office/drawing/2014/main" id="{E7B44B95-BB20-E546-547E-3E8D7A157487}"/>
              </a:ext>
            </a:extLst>
          </p:cNvPr>
          <p:cNvSpPr txBox="1"/>
          <p:nvPr/>
        </p:nvSpPr>
        <p:spPr>
          <a:xfrm>
            <a:off x="1340678" y="5456816"/>
            <a:ext cx="15559019" cy="304698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800" b="1" dirty="0"/>
              <a:t>Fire Uniformed Personnel – </a:t>
            </a:r>
          </a:p>
          <a:p>
            <a:pPr marL="1143000" lvl="1" indent="-685800">
              <a:buFont typeface="Courier New" panose="02070309020205020404" pitchFamily="49" charset="0"/>
              <a:buChar char="o"/>
            </a:pPr>
            <a:r>
              <a:rPr lang="en-US" sz="4800" dirty="0"/>
              <a:t>5% increase</a:t>
            </a:r>
            <a:endParaRPr lang="en-US" sz="4800" dirty="0">
              <a:ea typeface="Calibri"/>
              <a:cs typeface="Calibri"/>
            </a:endParaRPr>
          </a:p>
          <a:p>
            <a:pPr marL="1143000" lvl="1" indent="-685800">
              <a:buFont typeface="Courier New" panose="02070309020205020404" pitchFamily="49" charset="0"/>
              <a:buChar char="o"/>
            </a:pPr>
            <a:r>
              <a:rPr lang="en-US" sz="4800" dirty="0"/>
              <a:t>Closed pension plan increase described on slide 24</a:t>
            </a:r>
            <a:r>
              <a:rPr lang="en-US" sz="4800" b="1" dirty="0"/>
              <a:t>.</a:t>
            </a:r>
            <a:r>
              <a:rPr lang="en-US" sz="4800" b="1" dirty="0">
                <a:solidFill>
                  <a:srgbClr val="FF0000"/>
                </a:solidFill>
              </a:rPr>
              <a:t> </a:t>
            </a:r>
            <a:r>
              <a:rPr lang="en-US" sz="4800" b="1" dirty="0"/>
              <a:t>($162,912)</a:t>
            </a:r>
            <a:endParaRPr lang="en-US" sz="4800" dirty="0">
              <a:ea typeface="Calibri"/>
              <a:cs typeface="Calibri"/>
            </a:endParaRPr>
          </a:p>
        </p:txBody>
      </p:sp>
    </p:spTree>
    <p:extLst>
      <p:ext uri="{BB962C8B-B14F-4D97-AF65-F5344CB8AC3E}">
        <p14:creationId xmlns:p14="http://schemas.microsoft.com/office/powerpoint/2010/main" val="280045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2F6E"/>
        </a:solidFill>
        <a:effectLst/>
      </p:bgPr>
    </p:bg>
    <p:spTree>
      <p:nvGrpSpPr>
        <p:cNvPr id="1" name=""/>
        <p:cNvGrpSpPr/>
        <p:nvPr/>
      </p:nvGrpSpPr>
      <p:grpSpPr>
        <a:xfrm>
          <a:off x="0" y="0"/>
          <a:ext cx="0" cy="0"/>
          <a:chOff x="0" y="0"/>
          <a:chExt cx="0" cy="0"/>
        </a:xfrm>
      </p:grpSpPr>
      <p:grpSp>
        <p:nvGrpSpPr>
          <p:cNvPr id="2" name="Group 2"/>
          <p:cNvGrpSpPr/>
          <p:nvPr/>
        </p:nvGrpSpPr>
        <p:grpSpPr>
          <a:xfrm>
            <a:off x="1251078" y="587734"/>
            <a:ext cx="16278225" cy="9111532"/>
            <a:chOff x="0" y="0"/>
            <a:chExt cx="21704300" cy="12148710"/>
          </a:xfrm>
        </p:grpSpPr>
        <p:sp>
          <p:nvSpPr>
            <p:cNvPr id="3" name="AutoShape 3"/>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4" name="AutoShape 4"/>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grpSp>
        <p:nvGrpSpPr>
          <p:cNvPr id="7" name="Group 7"/>
          <p:cNvGrpSpPr/>
          <p:nvPr/>
        </p:nvGrpSpPr>
        <p:grpSpPr>
          <a:xfrm rot="3599999">
            <a:off x="-5468296" y="3474316"/>
            <a:ext cx="12642307" cy="6360908"/>
            <a:chOff x="0" y="0"/>
            <a:chExt cx="3329661" cy="1675301"/>
          </a:xfrm>
        </p:grpSpPr>
        <p:sp>
          <p:nvSpPr>
            <p:cNvPr id="8" name="Freeform 8"/>
            <p:cNvSpPr/>
            <p:nvPr/>
          </p:nvSpPr>
          <p:spPr>
            <a:xfrm>
              <a:off x="0" y="0"/>
              <a:ext cx="3329661" cy="1675301"/>
            </a:xfrm>
            <a:custGeom>
              <a:avLst/>
              <a:gdLst/>
              <a:ahLst/>
              <a:cxnLst/>
              <a:rect l="l" t="t" r="r" b="b"/>
              <a:pathLst>
                <a:path w="3329661" h="1675301">
                  <a:moveTo>
                    <a:pt x="0" y="0"/>
                  </a:moveTo>
                  <a:lnTo>
                    <a:pt x="3329661" y="0"/>
                  </a:lnTo>
                  <a:lnTo>
                    <a:pt x="3329661" y="1675301"/>
                  </a:lnTo>
                  <a:lnTo>
                    <a:pt x="0" y="1675301"/>
                  </a:lnTo>
                  <a:close/>
                </a:path>
              </a:pathLst>
            </a:custGeom>
            <a:solidFill>
              <a:srgbClr val="FFFFFF"/>
            </a:solidFill>
          </p:spPr>
          <p:txBody>
            <a:bodyPr/>
            <a:lstStyle/>
            <a:p>
              <a:endParaRPr lang="en-US"/>
            </a:p>
          </p:txBody>
        </p:sp>
        <p:sp>
          <p:nvSpPr>
            <p:cNvPr id="9" name="TextBox 9"/>
            <p:cNvSpPr txBox="1"/>
            <p:nvPr/>
          </p:nvSpPr>
          <p:spPr>
            <a:xfrm>
              <a:off x="0" y="-47625"/>
              <a:ext cx="812800" cy="860425"/>
            </a:xfrm>
            <a:prstGeom prst="rect">
              <a:avLst/>
            </a:prstGeom>
          </p:spPr>
          <p:txBody>
            <a:bodyPr lIns="60960" tIns="60960" rIns="60960" bIns="60960" rtlCol="0" anchor="ctr"/>
            <a:lstStyle/>
            <a:p>
              <a:pPr algn="ctr">
                <a:lnSpc>
                  <a:spcPts val="2744"/>
                </a:lnSpc>
              </a:pPr>
              <a:endParaRPr/>
            </a:p>
          </p:txBody>
        </p:sp>
      </p:grpSp>
      <p:sp>
        <p:nvSpPr>
          <p:cNvPr id="10" name="TextBox 10"/>
          <p:cNvSpPr txBox="1"/>
          <p:nvPr/>
        </p:nvSpPr>
        <p:spPr>
          <a:xfrm>
            <a:off x="13763655" y="7935328"/>
            <a:ext cx="3765648" cy="1438809"/>
          </a:xfrm>
          <a:prstGeom prst="rect">
            <a:avLst/>
          </a:prstGeom>
        </p:spPr>
        <p:txBody>
          <a:bodyPr lIns="0" tIns="0" rIns="0" bIns="0" rtlCol="0" anchor="t">
            <a:spAutoFit/>
          </a:bodyPr>
          <a:lstStyle/>
          <a:p>
            <a:pPr algn="r">
              <a:lnSpc>
                <a:spcPts val="10949"/>
              </a:lnSpc>
            </a:pPr>
            <a:r>
              <a:rPr lang="en-US" sz="10428" spc="208">
                <a:solidFill>
                  <a:srgbClr val="FFFFFF"/>
                </a:solidFill>
                <a:latin typeface="Bebas Neue Cyrillic"/>
              </a:rPr>
              <a:t>CLR</a:t>
            </a:r>
          </a:p>
        </p:txBody>
      </p:sp>
      <p:sp>
        <p:nvSpPr>
          <p:cNvPr id="11" name="TextBox 11"/>
          <p:cNvSpPr txBox="1"/>
          <p:nvPr/>
        </p:nvSpPr>
        <p:spPr>
          <a:xfrm>
            <a:off x="12220605" y="9077567"/>
            <a:ext cx="5308698" cy="526466"/>
          </a:xfrm>
          <a:prstGeom prst="rect">
            <a:avLst/>
          </a:prstGeom>
        </p:spPr>
        <p:txBody>
          <a:bodyPr lIns="0" tIns="0" rIns="0" bIns="0" rtlCol="0" anchor="t">
            <a:spAutoFit/>
          </a:bodyPr>
          <a:lstStyle/>
          <a:p>
            <a:pPr algn="r">
              <a:lnSpc>
                <a:spcPts val="4267"/>
              </a:lnSpc>
            </a:pPr>
            <a:r>
              <a:rPr lang="en-US" sz="3048" spc="97">
                <a:solidFill>
                  <a:srgbClr val="FFFFFF"/>
                </a:solidFill>
                <a:latin typeface="Roboto Condensed"/>
              </a:rPr>
              <a:t>#FORWARDTOGETHER</a:t>
            </a:r>
          </a:p>
        </p:txBody>
      </p:sp>
      <p:sp>
        <p:nvSpPr>
          <p:cNvPr id="13" name="TextBox 13"/>
          <p:cNvSpPr txBox="1"/>
          <p:nvPr/>
        </p:nvSpPr>
        <p:spPr>
          <a:xfrm>
            <a:off x="5486400" y="3238500"/>
            <a:ext cx="10378133" cy="1411092"/>
          </a:xfrm>
          <a:prstGeom prst="rect">
            <a:avLst/>
          </a:prstGeom>
        </p:spPr>
        <p:txBody>
          <a:bodyPr lIns="0" tIns="0" rIns="0" bIns="0" rtlCol="0" anchor="t">
            <a:spAutoFit/>
          </a:bodyPr>
          <a:lstStyle/>
          <a:p>
            <a:pPr algn="ctr">
              <a:lnSpc>
                <a:spcPts val="10952"/>
              </a:lnSpc>
            </a:pPr>
            <a:r>
              <a:rPr lang="en-US" sz="10430" spc="208" dirty="0">
                <a:solidFill>
                  <a:srgbClr val="FFFFFF"/>
                </a:solidFill>
                <a:latin typeface="+mj-lt"/>
              </a:rPr>
              <a:t>INTRODUCTION</a:t>
            </a:r>
          </a:p>
        </p:txBody>
      </p:sp>
      <p:sp>
        <p:nvSpPr>
          <p:cNvPr id="14" name="Freeform 14"/>
          <p:cNvSpPr/>
          <p:nvPr/>
        </p:nvSpPr>
        <p:spPr>
          <a:xfrm>
            <a:off x="525601" y="7675457"/>
            <a:ext cx="2746203" cy="2273895"/>
          </a:xfrm>
          <a:custGeom>
            <a:avLst/>
            <a:gdLst/>
            <a:ahLst/>
            <a:cxnLst/>
            <a:rect l="l" t="t" r="r" b="b"/>
            <a:pathLst>
              <a:path w="2746203" h="2273895">
                <a:moveTo>
                  <a:pt x="0" y="0"/>
                </a:moveTo>
                <a:lnTo>
                  <a:pt x="2746202" y="0"/>
                </a:lnTo>
                <a:lnTo>
                  <a:pt x="2746202" y="2273895"/>
                </a:lnTo>
                <a:lnTo>
                  <a:pt x="0" y="2273895"/>
                </a:lnTo>
                <a:lnTo>
                  <a:pt x="0" y="0"/>
                </a:lnTo>
                <a:close/>
              </a:path>
            </a:pathLst>
          </a:custGeom>
          <a:blipFill>
            <a:blip r:embed="rId2"/>
            <a:stretch>
              <a:fillRect b="-50499"/>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86CD5-8E8E-4D00-7F12-FC14847B20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7D8B05-7E8D-F81F-4F7B-1AB233E00786}"/>
              </a:ext>
            </a:extLst>
          </p:cNvPr>
          <p:cNvSpPr/>
          <p:nvPr/>
        </p:nvSpPr>
        <p:spPr>
          <a:xfrm>
            <a:off x="6540228" y="915118"/>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E8016029-C371-3E80-97BE-D66C090A6BD7}"/>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15D37058-6611-04C5-1F4B-6FDBBACADC6E}"/>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BCB1BD8E-4EA5-1F03-616D-6B1A00D2C273}"/>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BDC43E5E-76AD-AEBB-3CBA-8B39B73C37F7}"/>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B7F23017-C5FD-D41F-FD43-D93AEBA41EE9}"/>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4957FF12-FC5B-8BA6-CE91-562B315CD4E1}"/>
              </a:ext>
            </a:extLst>
          </p:cNvPr>
          <p:cNvSpPr txBox="1"/>
          <p:nvPr/>
        </p:nvSpPr>
        <p:spPr>
          <a:xfrm>
            <a:off x="10256209" y="8134789"/>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78FF1174-A84D-0D48-B7FC-1994D538920A}"/>
              </a:ext>
            </a:extLst>
          </p:cNvPr>
          <p:cNvSpPr txBox="1"/>
          <p:nvPr/>
        </p:nvSpPr>
        <p:spPr>
          <a:xfrm>
            <a:off x="11732165" y="9148338"/>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5FD4BE31-7C55-EFD9-9D60-C1FC5DC777BE}"/>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a:t>
            </a:r>
            <a:r>
              <a:rPr kumimoji="0" lang="en-US" sz="6000" b="0" i="0" u="none" strike="noStrike" kern="1200" cap="none" spc="208" normalizeH="0" baseline="0" noProof="0" dirty="0">
                <a:ln>
                  <a:noFill/>
                </a:ln>
                <a:solidFill>
                  <a:srgbClr val="172F6E"/>
                </a:solidFill>
                <a:effectLst/>
                <a:uLnTx/>
                <a:uFillTx/>
                <a:latin typeface="+mj-lt"/>
                <a:ea typeface="+mn-ea"/>
                <a:cs typeface="+mn-cs"/>
              </a:rPr>
              <a:t> PERSONNEL OTHER SALARY INCREASES</a:t>
            </a:r>
          </a:p>
        </p:txBody>
      </p:sp>
      <p:sp>
        <p:nvSpPr>
          <p:cNvPr id="8" name="TextBox 7">
            <a:extLst>
              <a:ext uri="{FF2B5EF4-FFF2-40B4-BE49-F238E27FC236}">
                <a16:creationId xmlns:a16="http://schemas.microsoft.com/office/drawing/2014/main" id="{A20F733D-B464-4F4A-6743-410782EADEB1}"/>
              </a:ext>
            </a:extLst>
          </p:cNvPr>
          <p:cNvSpPr txBox="1"/>
          <p:nvPr/>
        </p:nvSpPr>
        <p:spPr>
          <a:xfrm>
            <a:off x="1052581" y="1790700"/>
            <a:ext cx="15559019" cy="156966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800" b="1" dirty="0"/>
              <a:t>Non-Uniformed Personnel – $1,003,140</a:t>
            </a:r>
          </a:p>
          <a:p>
            <a:pPr marL="1143000" lvl="1" indent="-685800">
              <a:buFont typeface="Courier New" panose="02070309020205020404" pitchFamily="49" charset="0"/>
              <a:buChar char="o"/>
            </a:pPr>
            <a:r>
              <a:rPr lang="en-US" sz="4800" dirty="0"/>
              <a:t>1.75% increase for non-uniform full-time personnel</a:t>
            </a:r>
            <a:endParaRPr lang="en-US" sz="4800" dirty="0">
              <a:ea typeface="Calibri"/>
              <a:cs typeface="Calibri"/>
            </a:endParaRPr>
          </a:p>
        </p:txBody>
      </p:sp>
    </p:spTree>
    <p:extLst>
      <p:ext uri="{BB962C8B-B14F-4D97-AF65-F5344CB8AC3E}">
        <p14:creationId xmlns:p14="http://schemas.microsoft.com/office/powerpoint/2010/main" val="402837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DCA50-9899-3517-DF64-AB74CFF9A09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B577C7-BA65-BF15-71B4-6E3496D1BC1F}"/>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0925DA76-9756-1969-0C8C-B4D88ED22AC3}"/>
              </a:ext>
            </a:extLst>
          </p:cNvPr>
          <p:cNvGrpSpPr/>
          <p:nvPr/>
        </p:nvGrpSpPr>
        <p:grpSpPr>
          <a:xfrm>
            <a:off x="1004888" y="564297"/>
            <a:ext cx="16278225" cy="9448285"/>
            <a:chOff x="0" y="-31750"/>
            <a:chExt cx="21704300" cy="12148710"/>
          </a:xfrm>
        </p:grpSpPr>
        <p:sp>
          <p:nvSpPr>
            <p:cNvPr id="4" name="AutoShape 4">
              <a:extLst>
                <a:ext uri="{FF2B5EF4-FFF2-40B4-BE49-F238E27FC236}">
                  <a16:creationId xmlns:a16="http://schemas.microsoft.com/office/drawing/2014/main" id="{A64E6D24-590C-99BF-70C1-3F15B75C2247}"/>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40990307-B3FC-5D7E-0820-010D70352421}"/>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F0EB6252-365B-4492-299E-9F8B6F1A3BBD}"/>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39D8C55A-F6E7-F2C3-FF21-87EC75389216}"/>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38712B0D-1F25-DECE-4E76-F901CDF89100}"/>
              </a:ext>
            </a:extLst>
          </p:cNvPr>
          <p:cNvSpPr txBox="1"/>
          <p:nvPr/>
        </p:nvSpPr>
        <p:spPr>
          <a:xfrm>
            <a:off x="10232328" y="8187530"/>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7B061CB6-4919-30B7-3222-2A0A79272B2F}"/>
              </a:ext>
            </a:extLst>
          </p:cNvPr>
          <p:cNvSpPr txBox="1"/>
          <p:nvPr/>
        </p:nvSpPr>
        <p:spPr>
          <a:xfrm>
            <a:off x="11732165" y="916533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39A36C87-55D3-BD21-1985-BFC273C7DF00}"/>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a:t>
            </a:r>
            <a:r>
              <a:rPr kumimoji="0" lang="en-US" sz="6000" b="0" i="0" u="none" strike="noStrike" kern="1200" cap="none" spc="208" normalizeH="0" baseline="0" noProof="0" dirty="0">
                <a:ln>
                  <a:noFill/>
                </a:ln>
                <a:solidFill>
                  <a:srgbClr val="172F6E"/>
                </a:solidFill>
                <a:effectLst/>
                <a:uLnTx/>
                <a:uFillTx/>
                <a:latin typeface="+mj-lt"/>
                <a:ea typeface="+mn-ea"/>
                <a:cs typeface="+mn-cs"/>
              </a:rPr>
              <a:t> PERSONNEL </a:t>
            </a:r>
            <a:r>
              <a:rPr lang="en-US" sz="6000" spc="208" dirty="0">
                <a:solidFill>
                  <a:srgbClr val="172F6E"/>
                </a:solidFill>
                <a:latin typeface="+mj-lt"/>
              </a:rPr>
              <a:t>EMPLOYEE BENEFITS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0A20AFB0-E39B-9520-08D6-13B4267579C1}"/>
              </a:ext>
            </a:extLst>
          </p:cNvPr>
          <p:cNvSpPr txBox="1"/>
          <p:nvPr/>
        </p:nvSpPr>
        <p:spPr>
          <a:xfrm>
            <a:off x="1052581" y="1790700"/>
            <a:ext cx="15559019" cy="7540526"/>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400" b="1" dirty="0"/>
              <a:t>Health Insurance</a:t>
            </a:r>
          </a:p>
          <a:p>
            <a:pPr marL="1143000" lvl="1" indent="-685800">
              <a:buFont typeface="Courier New" panose="02070309020205020404" pitchFamily="49" charset="0"/>
              <a:buChar char="o"/>
            </a:pPr>
            <a:r>
              <a:rPr lang="en-US" sz="4400" dirty="0"/>
              <a:t>Fully Insured Coverage with Cigna</a:t>
            </a:r>
            <a:endParaRPr lang="en-US" sz="4400" dirty="0">
              <a:ea typeface="Calibri"/>
              <a:cs typeface="Calibri"/>
            </a:endParaRPr>
          </a:p>
          <a:p>
            <a:pPr marL="1143000" lvl="1" indent="-685800">
              <a:buFont typeface="Courier New" panose="02070309020205020404" pitchFamily="49" charset="0"/>
              <a:buChar char="o"/>
            </a:pPr>
            <a:r>
              <a:rPr lang="en-US" sz="4400" dirty="0"/>
              <a:t>Net Increase of </a:t>
            </a:r>
            <a:r>
              <a:rPr lang="en-US" sz="4400" b="1" dirty="0"/>
              <a:t>$1,401,165 </a:t>
            </a:r>
            <a:r>
              <a:rPr lang="en-US" sz="4400" dirty="0"/>
              <a:t>reflected in personnel cost</a:t>
            </a:r>
            <a:endParaRPr lang="en-US" sz="4400" dirty="0">
              <a:ea typeface="Calibri"/>
              <a:cs typeface="Calibri"/>
            </a:endParaRPr>
          </a:p>
          <a:p>
            <a:pPr marL="1143000" lvl="1" indent="-685800">
              <a:buFont typeface="Courier New" panose="02070309020205020404" pitchFamily="49" charset="0"/>
              <a:buChar char="o"/>
            </a:pPr>
            <a:r>
              <a:rPr lang="en-US" sz="4400" dirty="0"/>
              <a:t>Employee only base cost paid entirely by City</a:t>
            </a:r>
            <a:endParaRPr lang="en-US" sz="4400" dirty="0">
              <a:ea typeface="Calibri"/>
              <a:cs typeface="Calibri"/>
            </a:endParaRPr>
          </a:p>
          <a:p>
            <a:pPr marL="1143000" lvl="1" indent="-685800">
              <a:buFont typeface="Courier New" panose="02070309020205020404" pitchFamily="49" charset="0"/>
              <a:buChar char="o"/>
            </a:pPr>
            <a:r>
              <a:rPr lang="en-US" sz="4400" dirty="0"/>
              <a:t>Tiered options include Employee Only, Employee + Spouse, Employee + Children, and Family</a:t>
            </a:r>
            <a:endParaRPr lang="en-US" sz="4400" dirty="0">
              <a:ea typeface="Calibri"/>
              <a:cs typeface="Calibri"/>
            </a:endParaRPr>
          </a:p>
          <a:p>
            <a:pPr marL="1143000" lvl="1" indent="-685800">
              <a:buFont typeface="Courier New" panose="02070309020205020404" pitchFamily="49" charset="0"/>
              <a:buChar char="o"/>
            </a:pPr>
            <a:r>
              <a:rPr lang="en-US" sz="4400" dirty="0"/>
              <a:t>Buy-Up options for lower deductibles and co-pays are available to employees.  In addition, a high deductible is offered.  </a:t>
            </a:r>
            <a:endParaRPr lang="en-US" sz="4400" dirty="0">
              <a:ea typeface="Calibri"/>
              <a:cs typeface="Calibri"/>
            </a:endParaRPr>
          </a:p>
          <a:p>
            <a:pPr marL="685800" indent="-685800">
              <a:buFont typeface="Wingdings" panose="05000000000000000000" pitchFamily="2" charset="2"/>
              <a:buChar char="Ø"/>
            </a:pPr>
            <a:r>
              <a:rPr lang="en-US" sz="4400" b="1" dirty="0"/>
              <a:t>Continuation of Dental, Vision, and Basic Life at no cost to employees for single base coverage. </a:t>
            </a:r>
            <a:endParaRPr lang="en-US" sz="4400" b="1" dirty="0">
              <a:ea typeface="Calibri"/>
              <a:cs typeface="Calibri"/>
            </a:endParaRPr>
          </a:p>
        </p:txBody>
      </p:sp>
    </p:spTree>
    <p:extLst>
      <p:ext uri="{BB962C8B-B14F-4D97-AF65-F5344CB8AC3E}">
        <p14:creationId xmlns:p14="http://schemas.microsoft.com/office/powerpoint/2010/main" val="201486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41077-E0B7-82BE-CA89-1E2C781EAD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2622B6D-20BA-4B6D-6D5F-8A81AB6C60BF}"/>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8F740EC5-E13C-9162-924D-F474C4A90AC5}"/>
              </a:ext>
            </a:extLst>
          </p:cNvPr>
          <p:cNvGrpSpPr/>
          <p:nvPr/>
        </p:nvGrpSpPr>
        <p:grpSpPr>
          <a:xfrm>
            <a:off x="1004888" y="564297"/>
            <a:ext cx="16278225" cy="9448285"/>
            <a:chOff x="0" y="-31750"/>
            <a:chExt cx="21704300" cy="12148710"/>
          </a:xfrm>
        </p:grpSpPr>
        <p:sp>
          <p:nvSpPr>
            <p:cNvPr id="4" name="AutoShape 4">
              <a:extLst>
                <a:ext uri="{FF2B5EF4-FFF2-40B4-BE49-F238E27FC236}">
                  <a16:creationId xmlns:a16="http://schemas.microsoft.com/office/drawing/2014/main" id="{2E98C047-9419-6C0A-C272-A684CCF34E86}"/>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4CE9855E-3F0C-92CF-FA83-7D42E12B8927}"/>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09812B28-F19F-98AF-6ED9-DC0FC59951EE}"/>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7F1BB9A4-83EC-5953-0B26-93AABA8AB5D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B8CB9315-102F-7B23-1468-D0B315FFB42F}"/>
              </a:ext>
            </a:extLst>
          </p:cNvPr>
          <p:cNvSpPr txBox="1"/>
          <p:nvPr/>
        </p:nvSpPr>
        <p:spPr>
          <a:xfrm>
            <a:off x="10232328" y="8187530"/>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3E435E30-B258-6C4A-EE78-5E8CCBACACA8}"/>
              </a:ext>
            </a:extLst>
          </p:cNvPr>
          <p:cNvSpPr txBox="1"/>
          <p:nvPr/>
        </p:nvSpPr>
        <p:spPr>
          <a:xfrm>
            <a:off x="11732165" y="916533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FC7ED758-FCFD-F445-6F2A-B6F8F75F6A4E}"/>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a:t>
            </a:r>
            <a:r>
              <a:rPr kumimoji="0" lang="en-US" sz="6000" b="0" i="0" u="none" strike="noStrike" kern="1200" cap="none" spc="208" normalizeH="0" baseline="0" noProof="0" dirty="0">
                <a:ln>
                  <a:noFill/>
                </a:ln>
                <a:solidFill>
                  <a:srgbClr val="172F6E"/>
                </a:solidFill>
                <a:effectLst/>
                <a:uLnTx/>
                <a:uFillTx/>
                <a:latin typeface="+mj-lt"/>
                <a:ea typeface="+mn-ea"/>
                <a:cs typeface="+mn-cs"/>
              </a:rPr>
              <a:t> PERSONNEL </a:t>
            </a:r>
            <a:r>
              <a:rPr lang="en-US" sz="6000" spc="208" dirty="0">
                <a:solidFill>
                  <a:srgbClr val="172F6E"/>
                </a:solidFill>
                <a:latin typeface="+mj-lt"/>
              </a:rPr>
              <a:t>EMPLOYEE BENEFITS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835BD682-99F9-209F-DF65-9816F1E2E1F6}"/>
              </a:ext>
            </a:extLst>
          </p:cNvPr>
          <p:cNvSpPr txBox="1"/>
          <p:nvPr/>
        </p:nvSpPr>
        <p:spPr>
          <a:xfrm>
            <a:off x="1052581" y="1790700"/>
            <a:ext cx="15559019" cy="347787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400" b="1" dirty="0"/>
              <a:t>Paid Parental Leave</a:t>
            </a:r>
          </a:p>
          <a:p>
            <a:pPr marL="1028700" lvl="1" indent="-571500">
              <a:buFont typeface="Courier New" panose="05000000000000000000" pitchFamily="2" charset="2"/>
              <a:buChar char="o"/>
            </a:pPr>
            <a:r>
              <a:rPr lang="en-US" sz="4400" dirty="0">
                <a:ea typeface="Calibri"/>
                <a:cs typeface="Calibri"/>
              </a:rPr>
              <a:t>New 12-week paid parental leave program </a:t>
            </a:r>
            <a:endParaRPr lang="en-US" sz="4400" b="1" dirty="0">
              <a:ea typeface="Calibri"/>
              <a:cs typeface="Calibri"/>
            </a:endParaRPr>
          </a:p>
          <a:p>
            <a:pPr marL="1485900" lvl="2" indent="-571500">
              <a:buFont typeface="Courier New" panose="05000000000000000000" pitchFamily="2" charset="2"/>
              <a:buChar char="o"/>
            </a:pPr>
            <a:r>
              <a:rPr lang="en-US" sz="4400" dirty="0">
                <a:ea typeface="Calibri"/>
                <a:cs typeface="Calibri"/>
              </a:rPr>
              <a:t>Allows parents to bond and care for newborns without rushing to get back to work or worrying about work</a:t>
            </a:r>
          </a:p>
          <a:p>
            <a:pPr marL="1143000" lvl="1" indent="-685800">
              <a:buFont typeface="Courier New" panose="02070309020205020404" pitchFamily="49" charset="0"/>
              <a:buChar char="o"/>
            </a:pPr>
            <a:endParaRPr lang="en-US" sz="4400" dirty="0">
              <a:ea typeface="Calibri"/>
              <a:cs typeface="Calibri"/>
            </a:endParaRPr>
          </a:p>
        </p:txBody>
      </p:sp>
    </p:spTree>
    <p:extLst>
      <p:ext uri="{BB962C8B-B14F-4D97-AF65-F5344CB8AC3E}">
        <p14:creationId xmlns:p14="http://schemas.microsoft.com/office/powerpoint/2010/main" val="260354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234E2-A533-010A-A9B4-9BD4D9C46B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6DFC5E4-1134-69C5-475B-45E5B2927753}"/>
              </a:ext>
            </a:extLst>
          </p:cNvPr>
          <p:cNvSpPr/>
          <p:nvPr/>
        </p:nvSpPr>
        <p:spPr>
          <a:xfrm>
            <a:off x="6516347"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4F676AA-320F-8470-12E7-A44B638934BB}"/>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5FC848B7-0E5F-AD8C-0E21-494A43565E55}"/>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2975221E-7DAC-0C7A-D3F5-B24FEC007AD2}"/>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50160089-2E2E-0EC3-C7BB-ECE12CF1BAA0}"/>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71015431-4C04-8696-1E9C-4EF1E56EB735}"/>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0BD5363B-9FAC-37D2-F4C8-8A4BF287E602}"/>
              </a:ext>
            </a:extLst>
          </p:cNvPr>
          <p:cNvSpPr txBox="1"/>
          <p:nvPr/>
        </p:nvSpPr>
        <p:spPr>
          <a:xfrm>
            <a:off x="10280022" y="813560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E9409D21-86A3-72DD-FD6E-D7AC5D245B69}"/>
              </a:ext>
            </a:extLst>
          </p:cNvPr>
          <p:cNvSpPr txBox="1"/>
          <p:nvPr/>
        </p:nvSpPr>
        <p:spPr>
          <a:xfrm>
            <a:off x="11684471"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70213B01-530C-55F7-8D49-957F7A118366}"/>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a:t>
            </a:r>
            <a:r>
              <a:rPr kumimoji="0" lang="en-US" sz="6000" b="0" i="0" u="none" strike="noStrike" kern="1200" cap="none" spc="208" normalizeH="0" baseline="0" noProof="0" dirty="0">
                <a:ln>
                  <a:noFill/>
                </a:ln>
                <a:solidFill>
                  <a:srgbClr val="172F6E"/>
                </a:solidFill>
                <a:effectLst/>
                <a:uLnTx/>
                <a:uFillTx/>
                <a:latin typeface="+mj-lt"/>
                <a:ea typeface="+mn-ea"/>
                <a:cs typeface="+mn-cs"/>
              </a:rPr>
              <a:t> PERSONNEL </a:t>
            </a:r>
            <a:r>
              <a:rPr lang="en-US" sz="6000" spc="208" dirty="0">
                <a:solidFill>
                  <a:srgbClr val="172F6E"/>
                </a:solidFill>
                <a:latin typeface="+mj-lt"/>
              </a:rPr>
              <a:t>PENSION RATES – CURRENT PLANS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53CB85E2-D67E-2A62-8B68-F615A20C111F}"/>
              </a:ext>
            </a:extLst>
          </p:cNvPr>
          <p:cNvSpPr txBox="1"/>
          <p:nvPr/>
        </p:nvSpPr>
        <p:spPr>
          <a:xfrm>
            <a:off x="1052581" y="2434392"/>
            <a:ext cx="15711411" cy="4832092"/>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400" b="1" dirty="0"/>
              <a:t>Pension Rates Effective January 1, 2026</a:t>
            </a:r>
          </a:p>
          <a:p>
            <a:pPr marL="1143000" lvl="1" indent="-685800">
              <a:buFont typeface="Courier New" panose="02070309020205020404" pitchFamily="49" charset="0"/>
              <a:buChar char="o"/>
            </a:pPr>
            <a:r>
              <a:rPr lang="en-US" sz="4400" dirty="0"/>
              <a:t>Fire LOPFI Pension – </a:t>
            </a:r>
            <a:r>
              <a:rPr lang="en-US" sz="4400" b="1" dirty="0"/>
              <a:t>24.5% </a:t>
            </a:r>
            <a:r>
              <a:rPr lang="en-US" sz="4400" dirty="0"/>
              <a:t>(0.5% increase)</a:t>
            </a:r>
            <a:endParaRPr lang="en-US" sz="4400" dirty="0">
              <a:ea typeface="Calibri"/>
              <a:cs typeface="Calibri"/>
            </a:endParaRPr>
          </a:p>
          <a:p>
            <a:pPr marL="1143000" lvl="1" indent="-685800">
              <a:buFont typeface="Courier New" panose="02070309020205020404" pitchFamily="49" charset="0"/>
              <a:buChar char="o"/>
            </a:pPr>
            <a:r>
              <a:rPr lang="en-US" sz="4400" dirty="0"/>
              <a:t>Police LOPFI Pension – </a:t>
            </a:r>
            <a:r>
              <a:rPr lang="en-US" sz="4400" b="1" dirty="0"/>
              <a:t>24.5% </a:t>
            </a:r>
            <a:r>
              <a:rPr lang="en-US" sz="4400" dirty="0"/>
              <a:t>(0.5% increase)</a:t>
            </a:r>
            <a:endParaRPr lang="en-US" sz="4400" dirty="0">
              <a:ea typeface="Calibri"/>
              <a:cs typeface="Calibri"/>
            </a:endParaRPr>
          </a:p>
          <a:p>
            <a:pPr marL="1600200" lvl="2" indent="-685800">
              <a:buFont typeface="Arial" panose="020B0604020202020204" pitchFamily="34" charset="0"/>
              <a:buChar char="•"/>
            </a:pPr>
            <a:r>
              <a:rPr lang="en-US" sz="4400" dirty="0"/>
              <a:t>LOPFI contributions for Fire and Police are partially offset by State Pension Turn-Back Funds that are included in the budget as Intergovernmental Revenues</a:t>
            </a:r>
            <a:endParaRPr lang="en-US" sz="4400" dirty="0">
              <a:ea typeface="Calibri"/>
              <a:cs typeface="Calibri"/>
            </a:endParaRPr>
          </a:p>
          <a:p>
            <a:pPr marL="1143000" lvl="1" indent="-685800">
              <a:buFont typeface="Courier New" panose="02070309020205020404" pitchFamily="49" charset="0"/>
              <a:buChar char="o"/>
            </a:pPr>
            <a:r>
              <a:rPr lang="en-US" sz="4400" dirty="0"/>
              <a:t>Non-Uniform Pension – </a:t>
            </a:r>
            <a:r>
              <a:rPr lang="en-US" sz="4400" b="1" dirty="0"/>
              <a:t>9% </a:t>
            </a:r>
            <a:r>
              <a:rPr lang="en-US" sz="4400" dirty="0"/>
              <a:t>(unchanged)</a:t>
            </a:r>
            <a:endParaRPr lang="en-US" sz="4400" dirty="0">
              <a:ea typeface="Calibri"/>
              <a:cs typeface="Calibri"/>
            </a:endParaRPr>
          </a:p>
        </p:txBody>
      </p:sp>
    </p:spTree>
    <p:extLst>
      <p:ext uri="{BB962C8B-B14F-4D97-AF65-F5344CB8AC3E}">
        <p14:creationId xmlns:p14="http://schemas.microsoft.com/office/powerpoint/2010/main" val="266958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8C5D7-6843-2A74-CA37-B13F6DD915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B27D320-2F9B-DA67-5193-E29EE7113DD5}"/>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B8014FF4-0364-158E-7E0F-A47F7B267413}"/>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09D002B8-21B3-AA2A-D8EE-0CDF3573C9F0}"/>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6473456E-5850-AAC5-B2E9-3CA8CAFF9D54}"/>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648B7258-D454-BBAF-525D-94575C11E766}"/>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B5CB40CD-100D-1DAD-2725-EBD83490FA15}"/>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E404137E-7F37-8A43-E5C1-0F2AAE36ABA9}"/>
              </a:ext>
            </a:extLst>
          </p:cNvPr>
          <p:cNvSpPr txBox="1"/>
          <p:nvPr/>
        </p:nvSpPr>
        <p:spPr>
          <a:xfrm>
            <a:off x="10256209" y="8191945"/>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E7C45299-EB33-1E77-E7E7-001BF0C8C647}"/>
              </a:ext>
            </a:extLst>
          </p:cNvPr>
          <p:cNvSpPr txBox="1"/>
          <p:nvPr/>
        </p:nvSpPr>
        <p:spPr>
          <a:xfrm>
            <a:off x="11708352"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BE68AAE8-440F-BDBE-6D2A-136FB9A78275}"/>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a:t>
            </a:r>
            <a:r>
              <a:rPr kumimoji="0" lang="en-US" sz="6000" b="0" i="0" u="none" strike="noStrike" kern="1200" cap="none" spc="208" normalizeH="0" baseline="0" noProof="0" dirty="0">
                <a:ln>
                  <a:noFill/>
                </a:ln>
                <a:solidFill>
                  <a:srgbClr val="172F6E"/>
                </a:solidFill>
                <a:effectLst/>
                <a:uLnTx/>
                <a:uFillTx/>
                <a:latin typeface="+mj-lt"/>
                <a:ea typeface="+mn-ea"/>
                <a:cs typeface="+mn-cs"/>
              </a:rPr>
              <a:t> </a:t>
            </a:r>
            <a:r>
              <a:rPr lang="en-US" sz="6000" spc="208" dirty="0">
                <a:solidFill>
                  <a:srgbClr val="172F6E"/>
                </a:solidFill>
                <a:latin typeface="+mj-lt"/>
              </a:rPr>
              <a:t>PENSION RATES – OTHER PLANS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752493BF-9E29-0B6E-EC89-BA76E54CE9DE}"/>
              </a:ext>
            </a:extLst>
          </p:cNvPr>
          <p:cNvSpPr txBox="1"/>
          <p:nvPr/>
        </p:nvSpPr>
        <p:spPr>
          <a:xfrm>
            <a:off x="1052581" y="2434392"/>
            <a:ext cx="15711411" cy="4154984"/>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400" b="1" dirty="0"/>
              <a:t>APERS Pension Rates Effective July 1, 2025</a:t>
            </a:r>
          </a:p>
          <a:p>
            <a:pPr marL="1143000" lvl="1" indent="-685800">
              <a:buFont typeface="Courier New" panose="02070309020205020404" pitchFamily="49" charset="0"/>
              <a:buChar char="o"/>
            </a:pPr>
            <a:r>
              <a:rPr lang="en-US" sz="4400" dirty="0"/>
              <a:t>District Judges/Court Clerks Pension – </a:t>
            </a:r>
            <a:r>
              <a:rPr lang="en-US" sz="4400" b="1" dirty="0"/>
              <a:t>15.32% </a:t>
            </a:r>
            <a:r>
              <a:rPr lang="en-US" sz="4400" dirty="0"/>
              <a:t>(unchanged)</a:t>
            </a:r>
            <a:endParaRPr lang="en-US" sz="4400" dirty="0">
              <a:ea typeface="Calibri"/>
              <a:cs typeface="Calibri"/>
            </a:endParaRPr>
          </a:p>
          <a:p>
            <a:pPr marL="1143000" lvl="1" indent="-685800">
              <a:buFont typeface="Courier New" panose="02070309020205020404" pitchFamily="49" charset="0"/>
              <a:buChar char="o"/>
            </a:pPr>
            <a:r>
              <a:rPr lang="en-US" sz="4400" dirty="0"/>
              <a:t>Judges and Clerks Liability - </a:t>
            </a:r>
            <a:r>
              <a:rPr lang="en-US" sz="4400" b="1" dirty="0"/>
              <a:t>$200,000 </a:t>
            </a:r>
            <a:r>
              <a:rPr lang="en-US" sz="4400" dirty="0"/>
              <a:t>(unchanged)</a:t>
            </a:r>
            <a:endParaRPr lang="en-US" sz="4400" dirty="0">
              <a:ea typeface="Calibri"/>
              <a:cs typeface="Calibri"/>
            </a:endParaRPr>
          </a:p>
          <a:p>
            <a:pPr marL="685800" indent="-685800">
              <a:buFont typeface="Wingdings" panose="05000000000000000000" pitchFamily="2" charset="2"/>
              <a:buChar char="Ø"/>
            </a:pPr>
            <a:r>
              <a:rPr lang="en-US" sz="4400" b="1" dirty="0"/>
              <a:t>Closed Non-Uniform Plan</a:t>
            </a:r>
            <a:endParaRPr lang="en-US" sz="4400" b="1" dirty="0">
              <a:ea typeface="Calibri"/>
              <a:cs typeface="Calibri"/>
            </a:endParaRPr>
          </a:p>
          <a:p>
            <a:pPr marL="1143000" lvl="1" indent="-685800">
              <a:buFont typeface="Courier New" panose="02070309020205020404" pitchFamily="49" charset="0"/>
              <a:buChar char="o"/>
            </a:pPr>
            <a:r>
              <a:rPr lang="en-US" sz="4400" dirty="0"/>
              <a:t>Non-Uniform Defined Benefit Plan - </a:t>
            </a:r>
            <a:r>
              <a:rPr lang="en-US" sz="4400" b="1" dirty="0"/>
              <a:t>$151,000 </a:t>
            </a:r>
            <a:r>
              <a:rPr lang="en-US" sz="4400" dirty="0"/>
              <a:t>a decrease from $300,000 in 2025</a:t>
            </a:r>
            <a:endParaRPr lang="en-US" sz="4400" dirty="0">
              <a:ea typeface="Calibri"/>
              <a:cs typeface="Calibri"/>
            </a:endParaRPr>
          </a:p>
        </p:txBody>
      </p:sp>
    </p:spTree>
    <p:extLst>
      <p:ext uri="{BB962C8B-B14F-4D97-AF65-F5344CB8AC3E}">
        <p14:creationId xmlns:p14="http://schemas.microsoft.com/office/powerpoint/2010/main" val="58561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3DEE3-8712-28BC-B411-EC082B05D90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134347-3579-DA3C-A471-22E272246E6B}"/>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0C27F287-C3AA-6CCC-0327-CB5FDE9EBBDE}"/>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05F559BD-8494-CF27-07EC-A509820EC354}"/>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2C1EFDF9-BE88-9E94-6E62-2D88B371DC52}"/>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B20316DF-0F4F-8416-740D-A39E378DC10B}"/>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45264D08-8BD1-C326-3E61-6F7863029CB3}"/>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ED81B81C-5494-369A-2DAF-2C58FC1B9788}"/>
              </a:ext>
            </a:extLst>
          </p:cNvPr>
          <p:cNvSpPr txBox="1"/>
          <p:nvPr/>
        </p:nvSpPr>
        <p:spPr>
          <a:xfrm>
            <a:off x="10280022" y="8156227"/>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5D3D9D25-8F7D-CAB1-7AF5-360101FEF226}"/>
              </a:ext>
            </a:extLst>
          </p:cNvPr>
          <p:cNvSpPr txBox="1"/>
          <p:nvPr/>
        </p:nvSpPr>
        <p:spPr>
          <a:xfrm>
            <a:off x="11732165"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4DE53327-86E6-C461-2691-A9E7CFB0F3A6}"/>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a:t>
            </a:r>
            <a:r>
              <a:rPr kumimoji="0" lang="en-US" sz="6000" b="0" i="0" u="none" strike="noStrike" kern="1200" cap="none" spc="208" normalizeH="0" baseline="0" noProof="0" dirty="0">
                <a:ln>
                  <a:noFill/>
                </a:ln>
                <a:solidFill>
                  <a:srgbClr val="172F6E"/>
                </a:solidFill>
                <a:effectLst/>
                <a:uLnTx/>
                <a:uFillTx/>
                <a:latin typeface="+mj-lt"/>
                <a:ea typeface="+mn-ea"/>
                <a:cs typeface="+mn-cs"/>
              </a:rPr>
              <a:t> PERSONNEL </a:t>
            </a:r>
            <a:r>
              <a:rPr lang="en-US" sz="6000" spc="208" dirty="0">
                <a:solidFill>
                  <a:srgbClr val="172F6E"/>
                </a:solidFill>
                <a:latin typeface="+mj-lt"/>
              </a:rPr>
              <a:t>PENSION CONTRIBUTIONS – CLOSED PLANS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C41145FC-011B-194B-0CAA-F43B894E1D3F}"/>
              </a:ext>
            </a:extLst>
          </p:cNvPr>
          <p:cNvSpPr txBox="1"/>
          <p:nvPr/>
        </p:nvSpPr>
        <p:spPr>
          <a:xfrm>
            <a:off x="1052581" y="2434392"/>
            <a:ext cx="15711411" cy="507831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400" b="1" dirty="0"/>
              <a:t>Closed Police and Fire Pension Plan Contributions</a:t>
            </a:r>
          </a:p>
          <a:p>
            <a:r>
              <a:rPr lang="en-US" sz="2800" dirty="0"/>
              <a:t>Closed Police and Fire Pension LOPFI contributions are offset by the annual sales tax contributions of $500,000, and other dedicated fines and fees for each plan.  </a:t>
            </a:r>
          </a:p>
          <a:p>
            <a:pPr marL="1143000" lvl="1" indent="-685800">
              <a:buFont typeface="Courier New" panose="02070309020205020404" pitchFamily="49" charset="0"/>
              <a:buChar char="o"/>
            </a:pPr>
            <a:r>
              <a:rPr lang="en-US" sz="2800" dirty="0"/>
              <a:t>Closed Police Pension Plan administered by LOPFI</a:t>
            </a:r>
          </a:p>
          <a:p>
            <a:pPr marL="1600200" lvl="2" indent="-685800">
              <a:buFont typeface="Arial" panose="020B0604020202020204" pitchFamily="34" charset="0"/>
              <a:buChar char="•"/>
            </a:pPr>
            <a:r>
              <a:rPr lang="en-US" sz="2800" dirty="0"/>
              <a:t>Required monthly contribution to LOPFI of $337,627 in 2026 ($4,051,524)</a:t>
            </a:r>
            <a:endParaRPr lang="en-US" sz="2800" dirty="0">
              <a:ea typeface="Calibri"/>
              <a:cs typeface="Calibri"/>
            </a:endParaRPr>
          </a:p>
          <a:p>
            <a:pPr marL="1600200" lvl="2" indent="-685800">
              <a:buFont typeface="Arial" panose="020B0604020202020204" pitchFamily="34" charset="0"/>
              <a:buChar char="•"/>
            </a:pPr>
            <a:r>
              <a:rPr lang="en-US" sz="2800" dirty="0"/>
              <a:t>Additional contribution anticipated from dedicated revenues to pay down unfunded liability for a total contribution of </a:t>
            </a:r>
            <a:r>
              <a:rPr lang="en-US" sz="2800" b="1" dirty="0"/>
              <a:t>$8,904,834</a:t>
            </a:r>
            <a:r>
              <a:rPr lang="en-US" sz="2800" dirty="0"/>
              <a:t>. This is an increase of $16,729 from 2025 Adopted Budget.</a:t>
            </a:r>
            <a:endParaRPr lang="en-US" sz="2800" dirty="0">
              <a:ea typeface="Calibri"/>
              <a:cs typeface="Calibri"/>
            </a:endParaRPr>
          </a:p>
          <a:p>
            <a:pPr marL="1143000" lvl="1" indent="-685800">
              <a:buFont typeface="Courier New" panose="02070309020205020404" pitchFamily="49" charset="0"/>
              <a:buChar char="o"/>
            </a:pPr>
            <a:r>
              <a:rPr lang="en-US" sz="2800" dirty="0"/>
              <a:t>Closed Fire Pension Plan administered by LOPFI</a:t>
            </a:r>
          </a:p>
          <a:p>
            <a:pPr marL="1600200" lvl="2" indent="-685800">
              <a:buFont typeface="Arial" panose="020B0604020202020204" pitchFamily="34" charset="0"/>
              <a:buChar char="•"/>
            </a:pPr>
            <a:r>
              <a:rPr lang="en-US" sz="2800" dirty="0"/>
              <a:t>Required monthly contribution to LOPFI of $283,048 in 2026 ($3,396,576)</a:t>
            </a:r>
            <a:endParaRPr lang="en-US" sz="2800" dirty="0">
              <a:ea typeface="Calibri"/>
              <a:cs typeface="Calibri"/>
            </a:endParaRPr>
          </a:p>
          <a:p>
            <a:pPr marL="1600200" lvl="2" indent="-685800">
              <a:buFont typeface="Arial" panose="020B0604020202020204" pitchFamily="34" charset="0"/>
              <a:buChar char="•"/>
            </a:pPr>
            <a:r>
              <a:rPr lang="en-US" sz="2800" dirty="0"/>
              <a:t>Additional contribution anticipated from dedicated revenues to pay down unfunded liability for a total contribution of </a:t>
            </a:r>
            <a:r>
              <a:rPr lang="en-US" sz="2800" b="1" dirty="0"/>
              <a:t>$8,395,917</a:t>
            </a:r>
            <a:r>
              <a:rPr lang="en-US" sz="2800" dirty="0"/>
              <a:t>. This is an increase of $162,912 from 2025 Adopted Budget. </a:t>
            </a:r>
            <a:endParaRPr lang="en-US" sz="2800" dirty="0">
              <a:ea typeface="Calibri"/>
              <a:cs typeface="Calibri"/>
            </a:endParaRPr>
          </a:p>
        </p:txBody>
      </p:sp>
    </p:spTree>
    <p:extLst>
      <p:ext uri="{BB962C8B-B14F-4D97-AF65-F5344CB8AC3E}">
        <p14:creationId xmlns:p14="http://schemas.microsoft.com/office/powerpoint/2010/main" val="2480602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606D-0F94-A649-EC5A-1D3D17A36E8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9723ECD-3467-E462-33E7-3B1DA386CF69}"/>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E1615429-6268-7A60-A8F5-5B7B154A5459}"/>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603802BB-D7B0-7DFC-2448-9E5672D18F37}"/>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BB237BBC-7334-ACA1-D856-896B65CFACCC}"/>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BD38A7AE-676B-377A-7E76-160CB318B61E}"/>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993B3F6D-80D3-F97D-941A-98E2002C9EEC}"/>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33687AF8-9ABC-CDF3-30B7-AF08E0B2FB4D}"/>
              </a:ext>
            </a:extLst>
          </p:cNvPr>
          <p:cNvSpPr txBox="1"/>
          <p:nvPr/>
        </p:nvSpPr>
        <p:spPr>
          <a:xfrm>
            <a:off x="10280022" y="8168945"/>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6A8B20A4-95EC-561A-3014-303028BFC8DE}"/>
              </a:ext>
            </a:extLst>
          </p:cNvPr>
          <p:cNvSpPr txBox="1"/>
          <p:nvPr/>
        </p:nvSpPr>
        <p:spPr>
          <a:xfrm>
            <a:off x="11732165"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65DE292D-8184-CD80-5F64-A01D57ABC74D}"/>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a:t>
            </a:r>
            <a:r>
              <a:rPr kumimoji="0" lang="en-US" sz="6000" b="0" i="0" u="none" strike="noStrike" kern="1200" cap="none" spc="208" normalizeH="0" baseline="0" noProof="0" dirty="0">
                <a:ln>
                  <a:noFill/>
                </a:ln>
                <a:solidFill>
                  <a:srgbClr val="172F6E"/>
                </a:solidFill>
                <a:effectLst/>
                <a:uLnTx/>
                <a:uFillTx/>
                <a:latin typeface="+mj-lt"/>
                <a:ea typeface="+mn-ea"/>
                <a:cs typeface="+mn-cs"/>
              </a:rPr>
              <a:t> PERSONNEL OTHER ASSUMPTIONS</a:t>
            </a:r>
          </a:p>
        </p:txBody>
      </p:sp>
      <p:sp>
        <p:nvSpPr>
          <p:cNvPr id="8" name="TextBox 7">
            <a:extLst>
              <a:ext uri="{FF2B5EF4-FFF2-40B4-BE49-F238E27FC236}">
                <a16:creationId xmlns:a16="http://schemas.microsoft.com/office/drawing/2014/main" id="{BD0A7204-686D-C4CB-A39B-2C112D21ECF4}"/>
              </a:ext>
            </a:extLst>
          </p:cNvPr>
          <p:cNvSpPr txBox="1"/>
          <p:nvPr/>
        </p:nvSpPr>
        <p:spPr>
          <a:xfrm>
            <a:off x="1264482" y="1761215"/>
            <a:ext cx="15711411" cy="4154984"/>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4400" b="1" dirty="0">
                <a:solidFill>
                  <a:prstClr val="black"/>
                </a:solidFill>
                <a:latin typeface="Calibri"/>
              </a:rPr>
              <a:t>Other Personnel Assumptions – All Funds</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a:p>
            <a:pPr marL="1143000" marR="0" lvl="1" indent="-6858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OPEB Contribution (Cobra and Retiree) – increase of </a:t>
            </a:r>
            <a:r>
              <a:rPr kumimoji="0" lang="en-US" sz="4400" b="0" i="0" u="none" strike="noStrike" kern="1200" cap="none" spc="0" normalizeH="0" baseline="0" noProof="0" dirty="0">
                <a:ln>
                  <a:noFill/>
                </a:ln>
                <a:effectLst/>
                <a:uLnTx/>
                <a:uFillTx/>
                <a:latin typeface="Calibri"/>
                <a:ea typeface="+mn-ea"/>
                <a:cs typeface="+mn-cs"/>
              </a:rPr>
              <a:t>$</a:t>
            </a:r>
            <a:r>
              <a:rPr lang="en-US" sz="4400" dirty="0">
                <a:latin typeface="Calibri"/>
              </a:rPr>
              <a:t>10,540</a:t>
            </a:r>
            <a:r>
              <a:rPr kumimoji="0" lang="en-US" sz="4400" b="0" i="0" u="none" strike="noStrike" kern="1200" cap="none" spc="0" normalizeH="0" baseline="0" noProof="0" dirty="0">
                <a:ln>
                  <a:noFill/>
                </a:ln>
                <a:solidFill>
                  <a:prstClr val="black"/>
                </a:solidFill>
                <a:effectLst/>
                <a:uLnTx/>
                <a:uFillTx/>
                <a:latin typeface="Calibri"/>
                <a:ea typeface="+mn-ea"/>
                <a:cs typeface="+mn-cs"/>
              </a:rPr>
              <a:t> from the </a:t>
            </a:r>
            <a:r>
              <a:rPr lang="en-US" sz="4400" dirty="0">
                <a:solidFill>
                  <a:prstClr val="black"/>
                </a:solidFill>
                <a:latin typeface="Calibri"/>
              </a:rPr>
              <a:t>2025</a:t>
            </a:r>
            <a:r>
              <a:rPr kumimoji="0" lang="en-US" sz="4400" b="0" i="0" u="none" strike="noStrike" kern="1200" cap="none" spc="0" normalizeH="0" baseline="0" noProof="0" dirty="0">
                <a:ln>
                  <a:noFill/>
                </a:ln>
                <a:solidFill>
                  <a:prstClr val="black"/>
                </a:solidFill>
                <a:effectLst/>
                <a:uLnTx/>
                <a:uFillTx/>
                <a:latin typeface="Calibri"/>
                <a:ea typeface="+mn-ea"/>
                <a:cs typeface="+mn-cs"/>
              </a:rPr>
              <a:t> budget.  Actuarial estimates include </a:t>
            </a:r>
            <a:r>
              <a:rPr lang="en-US" sz="4400" dirty="0">
                <a:solidFill>
                  <a:prstClr val="black"/>
                </a:solidFill>
                <a:latin typeface="Calibri"/>
              </a:rPr>
              <a:t>health</a:t>
            </a:r>
            <a:r>
              <a:rPr kumimoji="0" lang="en-US" sz="4400" b="0" i="0" u="none" strike="noStrike" kern="1200" cap="none" spc="0" normalizeH="0" baseline="0" noProof="0" dirty="0">
                <a:ln>
                  <a:noFill/>
                </a:ln>
                <a:solidFill>
                  <a:prstClr val="black"/>
                </a:solidFill>
                <a:effectLst/>
                <a:uLnTx/>
                <a:uFillTx/>
                <a:latin typeface="Calibri"/>
                <a:ea typeface="+mn-ea"/>
                <a:cs typeface="+mn-cs"/>
              </a:rPr>
              <a:t> and dental coverage for retirees.</a:t>
            </a:r>
            <a:endParaRPr lang="en-US" sz="4400" b="0" i="0" u="none" strike="noStrike" kern="1200" cap="none" spc="0" normalizeH="0" baseline="0" noProof="0" dirty="0">
              <a:ln>
                <a:noFill/>
              </a:ln>
              <a:solidFill>
                <a:prstClr val="black"/>
              </a:solidFill>
              <a:effectLst/>
              <a:uLnTx/>
              <a:uFillTx/>
              <a:latin typeface="Calibri"/>
              <a:ea typeface="Calibri"/>
              <a:cs typeface="Calibri"/>
            </a:endParaRPr>
          </a:p>
          <a:p>
            <a:pPr marL="1143000" marR="0" lvl="1" indent="-6858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Workers Compensation – </a:t>
            </a:r>
            <a:r>
              <a:rPr lang="en-US" sz="4400" dirty="0">
                <a:solidFill>
                  <a:prstClr val="black"/>
                </a:solidFill>
                <a:latin typeface="Calibri"/>
              </a:rPr>
              <a:t>a decrease of</a:t>
            </a:r>
            <a:r>
              <a:rPr lang="en-US" sz="4400" dirty="0">
                <a:latin typeface="Calibri"/>
              </a:rPr>
              <a:t> $16,158 </a:t>
            </a:r>
            <a:r>
              <a:rPr lang="en-US" sz="4400" dirty="0">
                <a:solidFill>
                  <a:prstClr val="black"/>
                </a:solidFill>
                <a:latin typeface="Calibri"/>
              </a:rPr>
              <a:t>from the original 2025 budget.</a:t>
            </a:r>
            <a:endParaRPr lang="en-US" sz="4400" b="0" i="0" u="none" strike="noStrike" kern="1200" cap="none" spc="0" normalizeH="0" baseline="0" noProof="0" dirty="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425154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C39C5-BF71-1585-E974-E1D3B95FAF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13947ED-86EA-2D7E-9218-0F690EE862A4}"/>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1389B868-93BD-2466-F060-53CA5C8EDD05}"/>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E44C9219-E336-4D2C-09C6-9D00C965970D}"/>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CAA94812-E8B9-D19D-8E66-AFA06C27E7BA}"/>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61C1FD21-ECFD-756E-4038-FB1AD5712FD2}"/>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543262B0-6D3F-0984-E181-423D7F3AE83D}"/>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8A660FF8-BD51-21F2-AD77-0C10292861F8}"/>
              </a:ext>
            </a:extLst>
          </p:cNvPr>
          <p:cNvSpPr txBox="1"/>
          <p:nvPr/>
        </p:nvSpPr>
        <p:spPr>
          <a:xfrm>
            <a:off x="10280022" y="8148909"/>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FFF2A637-8B5A-BDAA-B9BF-EA7D131AC326}"/>
              </a:ext>
            </a:extLst>
          </p:cNvPr>
          <p:cNvSpPr txBox="1"/>
          <p:nvPr/>
        </p:nvSpPr>
        <p:spPr>
          <a:xfrm>
            <a:off x="11756932"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BBB313F8-D8B6-EF68-3714-B8669F50502D}"/>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GENERAL FUND FULL-TIME STAFFING</a:t>
            </a:r>
          </a:p>
        </p:txBody>
      </p:sp>
      <p:sp>
        <p:nvSpPr>
          <p:cNvPr id="12" name="TextBox 11">
            <a:extLst>
              <a:ext uri="{FF2B5EF4-FFF2-40B4-BE49-F238E27FC236}">
                <a16:creationId xmlns:a16="http://schemas.microsoft.com/office/drawing/2014/main" id="{3BDD34A9-314B-BE92-2034-0B2AFEF1451E}"/>
              </a:ext>
            </a:extLst>
          </p:cNvPr>
          <p:cNvSpPr txBox="1"/>
          <p:nvPr/>
        </p:nvSpPr>
        <p:spPr>
          <a:xfrm>
            <a:off x="13751169" y="2227384"/>
            <a:ext cx="3212123" cy="3108543"/>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General Fund Personnel includes </a:t>
            </a:r>
            <a:r>
              <a:rPr lang="en-US" sz="2800" b="1" dirty="0"/>
              <a:t>1,780 </a:t>
            </a:r>
            <a:r>
              <a:rPr lang="en-US" sz="2800" dirty="0"/>
              <a:t>full-time positions, an increase of 12 from the 2024 Adopted Budget.  </a:t>
            </a:r>
          </a:p>
        </p:txBody>
      </p:sp>
      <p:pic>
        <p:nvPicPr>
          <p:cNvPr id="14" name="Picture 13">
            <a:extLst>
              <a:ext uri="{FF2B5EF4-FFF2-40B4-BE49-F238E27FC236}">
                <a16:creationId xmlns:a16="http://schemas.microsoft.com/office/drawing/2014/main" id="{34783564-9001-09F7-2AFE-30256A96E511}"/>
              </a:ext>
            </a:extLst>
          </p:cNvPr>
          <p:cNvPicPr>
            <a:picLocks noChangeAspect="1"/>
          </p:cNvPicPr>
          <p:nvPr/>
        </p:nvPicPr>
        <p:blipFill>
          <a:blip r:embed="rId3"/>
          <a:stretch>
            <a:fillRect/>
          </a:stretch>
        </p:blipFill>
        <p:spPr>
          <a:xfrm>
            <a:off x="1078266" y="1531551"/>
            <a:ext cx="12489820" cy="7761054"/>
          </a:xfrm>
          <a:prstGeom prst="rect">
            <a:avLst/>
          </a:prstGeom>
        </p:spPr>
      </p:pic>
    </p:spTree>
    <p:extLst>
      <p:ext uri="{BB962C8B-B14F-4D97-AF65-F5344CB8AC3E}">
        <p14:creationId xmlns:p14="http://schemas.microsoft.com/office/powerpoint/2010/main" val="2238482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04307-4EEC-D9C3-6C7D-8BF48996D38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6C55939-E696-FC98-CE33-DCF2987A7F02}"/>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A866254A-B226-CAFC-F10B-71C7CD006850}"/>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731ADDE0-1756-0E88-8080-88A5EFD1A134}"/>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21F64FC8-10C6-B72D-9C7A-8D0B4ECE5011}"/>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38B2CF45-ABCF-1213-B79F-47A2E1FE24BC}"/>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93BA0F41-746C-82B4-E267-9B1FFC02BE83}"/>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DD56EDC5-ACB8-6553-EF1E-BE0B265ECB42}"/>
              </a:ext>
            </a:extLst>
          </p:cNvPr>
          <p:cNvSpPr txBox="1"/>
          <p:nvPr/>
        </p:nvSpPr>
        <p:spPr>
          <a:xfrm>
            <a:off x="10280022" y="8148243"/>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62BE1FFB-5E43-4D04-9350-D411F2F05D83}"/>
              </a:ext>
            </a:extLst>
          </p:cNvPr>
          <p:cNvSpPr txBox="1"/>
          <p:nvPr/>
        </p:nvSpPr>
        <p:spPr>
          <a:xfrm>
            <a:off x="11732165" y="9087651"/>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EDC051C3-0842-1EF0-F3ED-CE6065FF0BF7}"/>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SPECIAL PROJECT &amp; GRANT FUNDED STAFFING</a:t>
            </a:r>
          </a:p>
        </p:txBody>
      </p:sp>
      <p:sp>
        <p:nvSpPr>
          <p:cNvPr id="13" name="TextBox 12">
            <a:extLst>
              <a:ext uri="{FF2B5EF4-FFF2-40B4-BE49-F238E27FC236}">
                <a16:creationId xmlns:a16="http://schemas.microsoft.com/office/drawing/2014/main" id="{240805F3-CAA7-2D1B-C095-BE15C8175BD0}"/>
              </a:ext>
            </a:extLst>
          </p:cNvPr>
          <p:cNvSpPr txBox="1"/>
          <p:nvPr/>
        </p:nvSpPr>
        <p:spPr>
          <a:xfrm>
            <a:off x="1076324" y="7452721"/>
            <a:ext cx="13856677" cy="1815882"/>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Special Project and Grant positions are limited-service positions funded by Special Project allocations or dedicated Grant Funds.  Fifty-eight (58) Special Project and Grant Positions are associated with General Fund Activities and seven (7) positions are associated with Street Fund Activities.</a:t>
            </a:r>
          </a:p>
        </p:txBody>
      </p:sp>
      <p:pic>
        <p:nvPicPr>
          <p:cNvPr id="14" name="Picture 13">
            <a:extLst>
              <a:ext uri="{FF2B5EF4-FFF2-40B4-BE49-F238E27FC236}">
                <a16:creationId xmlns:a16="http://schemas.microsoft.com/office/drawing/2014/main" id="{51E6D437-09DF-DC86-E9F7-5AE5A6792A60}"/>
              </a:ext>
            </a:extLst>
          </p:cNvPr>
          <p:cNvPicPr>
            <a:picLocks noChangeAspect="1"/>
          </p:cNvPicPr>
          <p:nvPr/>
        </p:nvPicPr>
        <p:blipFill>
          <a:blip r:embed="rId3"/>
          <a:stretch>
            <a:fillRect/>
          </a:stretch>
        </p:blipFill>
        <p:spPr>
          <a:xfrm>
            <a:off x="1076324" y="1761047"/>
            <a:ext cx="16023388" cy="5645001"/>
          </a:xfrm>
          <a:prstGeom prst="rect">
            <a:avLst/>
          </a:prstGeom>
        </p:spPr>
      </p:pic>
    </p:spTree>
    <p:extLst>
      <p:ext uri="{BB962C8B-B14F-4D97-AF65-F5344CB8AC3E}">
        <p14:creationId xmlns:p14="http://schemas.microsoft.com/office/powerpoint/2010/main" val="2446768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7C88C-3672-AB96-4DFF-3771319CF2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C47D69D-A0D4-D8BC-5E30-46161D582908}"/>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D9A7AA15-ED61-C123-166E-085334EF9346}"/>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2C1DBFFF-FE7F-8561-1347-9E7A7BF5A816}"/>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F7C57A82-C1AB-9998-694A-44A8225DC972}"/>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802F97E8-3D8E-0033-2C03-400C02EAD477}"/>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E02930EE-2CF8-D490-47FB-63F9DD449CC2}"/>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0CEF6E1B-1BF5-FE33-5147-038F80E60948}"/>
              </a:ext>
            </a:extLst>
          </p:cNvPr>
          <p:cNvSpPr txBox="1"/>
          <p:nvPr/>
        </p:nvSpPr>
        <p:spPr>
          <a:xfrm>
            <a:off x="10280022" y="813560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180921F0-A769-3D23-DF85-0982C8219C80}"/>
              </a:ext>
            </a:extLst>
          </p:cNvPr>
          <p:cNvSpPr txBox="1"/>
          <p:nvPr/>
        </p:nvSpPr>
        <p:spPr>
          <a:xfrm>
            <a:off x="11732165"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CAA2F6EE-A61E-AEBD-02D3-966C2DFFFCFD}"/>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FULL-TIME STAFFING – OTHER FUNDS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pic>
        <p:nvPicPr>
          <p:cNvPr id="12" name="Picture 11">
            <a:extLst>
              <a:ext uri="{FF2B5EF4-FFF2-40B4-BE49-F238E27FC236}">
                <a16:creationId xmlns:a16="http://schemas.microsoft.com/office/drawing/2014/main" id="{E6EF288C-DFE5-523F-68CC-E05DC126F653}"/>
              </a:ext>
            </a:extLst>
          </p:cNvPr>
          <p:cNvPicPr>
            <a:picLocks noChangeAspect="1"/>
          </p:cNvPicPr>
          <p:nvPr/>
        </p:nvPicPr>
        <p:blipFill>
          <a:blip r:embed="rId3"/>
          <a:stretch>
            <a:fillRect/>
          </a:stretch>
        </p:blipFill>
        <p:spPr>
          <a:xfrm>
            <a:off x="1162416" y="1800565"/>
            <a:ext cx="15975396" cy="3451369"/>
          </a:xfrm>
          <a:prstGeom prst="rect">
            <a:avLst/>
          </a:prstGeom>
        </p:spPr>
      </p:pic>
      <p:sp>
        <p:nvSpPr>
          <p:cNvPr id="14" name="TextBox 13">
            <a:extLst>
              <a:ext uri="{FF2B5EF4-FFF2-40B4-BE49-F238E27FC236}">
                <a16:creationId xmlns:a16="http://schemas.microsoft.com/office/drawing/2014/main" id="{00F41CDA-F076-34E0-BD3E-4B0C0AC9AD6F}"/>
              </a:ext>
            </a:extLst>
          </p:cNvPr>
          <p:cNvSpPr txBox="1"/>
          <p:nvPr/>
        </p:nvSpPr>
        <p:spPr>
          <a:xfrm>
            <a:off x="1162416" y="5597589"/>
            <a:ext cx="13856677" cy="1384995"/>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t>Staffing for other funds includes 435 full-time positions, no change from 2024.  </a:t>
            </a:r>
          </a:p>
          <a:p>
            <a:pPr marL="285750" indent="-285750">
              <a:buFont typeface="Wingdings" panose="05000000000000000000" pitchFamily="2" charset="2"/>
              <a:buChar char="Ø"/>
            </a:pPr>
            <a:r>
              <a:rPr lang="en-US" sz="2800" dirty="0"/>
              <a:t>In total, there are </a:t>
            </a:r>
            <a:r>
              <a:rPr lang="en-US" sz="2800" b="1" dirty="0"/>
              <a:t>2,280</a:t>
            </a:r>
            <a:r>
              <a:rPr lang="en-US" sz="2800" dirty="0"/>
              <a:t> full-time positions included in the 2025 Proposed Budget, an increase of fifteen (15).  </a:t>
            </a:r>
          </a:p>
        </p:txBody>
      </p:sp>
    </p:spTree>
    <p:extLst>
      <p:ext uri="{BB962C8B-B14F-4D97-AF65-F5344CB8AC3E}">
        <p14:creationId xmlns:p14="http://schemas.microsoft.com/office/powerpoint/2010/main" val="403695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C0F80-1BF8-6665-2157-EFF79488EE2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B945033-A291-7EFF-17B0-34D4D6EFC06B}"/>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BBAB2978-81F8-C3C5-F5F0-E55F09FA286F}"/>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89EB3E6A-53E2-A061-6251-FB5E4875D96B}"/>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90ABBF8C-F1CA-1B92-3698-C17ADFC65887}"/>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0C0DE8FD-69AC-4C31-2B0E-DC2C5A2D74C7}"/>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2E158487-AA0B-6706-7503-9EFDFEC45B2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E9573AE0-4D60-2521-C4AE-E42D143FDD3E}"/>
              </a:ext>
            </a:extLst>
          </p:cNvPr>
          <p:cNvSpPr txBox="1"/>
          <p:nvPr/>
        </p:nvSpPr>
        <p:spPr>
          <a:xfrm>
            <a:off x="10280022" y="813560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C31C8228-B5DF-3827-797B-F609F6DA251D}"/>
              </a:ext>
            </a:extLst>
          </p:cNvPr>
          <p:cNvSpPr txBox="1"/>
          <p:nvPr/>
        </p:nvSpPr>
        <p:spPr>
          <a:xfrm>
            <a:off x="11732165" y="9089343"/>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4DA7ACB0-9DD5-ED18-FF34-94E81BA4009B}"/>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BOARD OF DIRECTORS POLICY STATEMENTS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6AAB3818-FC86-E42F-BEB1-32C381AB7C37}"/>
              </a:ext>
            </a:extLst>
          </p:cNvPr>
          <p:cNvSpPr txBox="1"/>
          <p:nvPr/>
        </p:nvSpPr>
        <p:spPr>
          <a:xfrm>
            <a:off x="1052581" y="1790700"/>
            <a:ext cx="15559019" cy="4832092"/>
          </a:xfrm>
          <a:prstGeom prst="rect">
            <a:avLst/>
          </a:prstGeom>
          <a:noFill/>
        </p:spPr>
        <p:txBody>
          <a:bodyPr wrap="square" rtlCol="0">
            <a:spAutoFit/>
          </a:bodyPr>
          <a:lstStyle/>
          <a:p>
            <a:pPr marL="285750" indent="-285750">
              <a:buFont typeface="Wingdings" panose="05000000000000000000" pitchFamily="2" charset="2"/>
              <a:buChar char="Ø"/>
            </a:pPr>
            <a:r>
              <a:rPr lang="en-US" sz="4400" b="1" dirty="0"/>
              <a:t>MUST DO STATEMENTS</a:t>
            </a:r>
          </a:p>
          <a:p>
            <a:pPr marL="1028700" lvl="1" indent="-571500">
              <a:buFont typeface="Courier New" panose="02070309020205020404" pitchFamily="49" charset="0"/>
              <a:buChar char="o"/>
            </a:pPr>
            <a:r>
              <a:rPr lang="en-US" sz="4400" b="1" dirty="0"/>
              <a:t>SAFE CITY</a:t>
            </a:r>
          </a:p>
          <a:p>
            <a:pPr marL="1028700" lvl="1" indent="-571500">
              <a:buFont typeface="Courier New" panose="02070309020205020404" pitchFamily="49" charset="0"/>
              <a:buChar char="o"/>
            </a:pPr>
            <a:r>
              <a:rPr lang="en-US" sz="4400" b="1" dirty="0"/>
              <a:t>ECONOMIC DEVELOPMENT</a:t>
            </a:r>
          </a:p>
          <a:p>
            <a:pPr marL="1028700" lvl="1" indent="-571500">
              <a:buFont typeface="Courier New" panose="02070309020205020404" pitchFamily="49" charset="0"/>
              <a:buChar char="o"/>
            </a:pPr>
            <a:r>
              <a:rPr lang="en-US" sz="4400" b="1" dirty="0"/>
              <a:t>BASIC CITY SERVICES</a:t>
            </a:r>
          </a:p>
          <a:p>
            <a:pPr marL="1028700" lvl="1" indent="-571500">
              <a:buFont typeface="Courier New" panose="02070309020205020404" pitchFamily="49" charset="0"/>
              <a:buChar char="o"/>
            </a:pPr>
            <a:r>
              <a:rPr lang="en-US" sz="4400" b="1" dirty="0"/>
              <a:t>INFRASTRUCTURE</a:t>
            </a:r>
          </a:p>
          <a:p>
            <a:pPr marL="571500" indent="-571500">
              <a:buFont typeface="Wingdings" panose="05000000000000000000" pitchFamily="2" charset="2"/>
              <a:buChar char="Ø"/>
            </a:pPr>
            <a:r>
              <a:rPr lang="en-US" sz="4400" b="1" dirty="0"/>
              <a:t>SHOULD DO STATEMENTS</a:t>
            </a:r>
          </a:p>
          <a:p>
            <a:pPr marL="1028700" lvl="1" indent="-571500">
              <a:buFont typeface="Courier New" panose="02070309020205020404" pitchFamily="49" charset="0"/>
              <a:buChar char="o"/>
            </a:pPr>
            <a:r>
              <a:rPr lang="en-US" sz="4400" b="1" dirty="0"/>
              <a:t>QUALITY OF LIFE</a:t>
            </a:r>
          </a:p>
        </p:txBody>
      </p:sp>
    </p:spTree>
    <p:extLst>
      <p:ext uri="{BB962C8B-B14F-4D97-AF65-F5344CB8AC3E}">
        <p14:creationId xmlns:p14="http://schemas.microsoft.com/office/powerpoint/2010/main" val="400356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4EC8A-9741-7C2C-E805-855E7E432C2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1AD815B-CF4E-4E4A-A9AC-27341412F0DB}"/>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CF9B3B6-CA44-02E6-1122-3F5A514410E4}"/>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17AEDBBB-E700-963E-BF19-9664574965A1}"/>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33BB30EC-2D3B-B808-56E2-7E344590979E}"/>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EF257B75-3D3C-3A6A-620D-120124A36F93}"/>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EAABD442-D296-6CB6-5C54-7ADA75D17C29}"/>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BC4E0DEF-CAAC-627E-5A96-056705C27D51}"/>
              </a:ext>
            </a:extLst>
          </p:cNvPr>
          <p:cNvSpPr txBox="1"/>
          <p:nvPr/>
        </p:nvSpPr>
        <p:spPr>
          <a:xfrm>
            <a:off x="10256209" y="8185975"/>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BA04E123-7F35-2EDB-A840-5FB7A6CA01F1}"/>
              </a:ext>
            </a:extLst>
          </p:cNvPr>
          <p:cNvSpPr txBox="1"/>
          <p:nvPr/>
        </p:nvSpPr>
        <p:spPr>
          <a:xfrm>
            <a:off x="11732165" y="9189855"/>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BC620D57-FE6C-C04C-EB15-E2E4CFBE6341}"/>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ALL FUNDS – STAFFING SUMMARY FULL-TIME PERSONNEL</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graphicFrame>
        <p:nvGraphicFramePr>
          <p:cNvPr id="14" name="Chart 13">
            <a:extLst>
              <a:ext uri="{FF2B5EF4-FFF2-40B4-BE49-F238E27FC236}">
                <a16:creationId xmlns:a16="http://schemas.microsoft.com/office/drawing/2014/main" id="{DCC1B2B4-4F50-26EE-1480-282B6B85E39A}"/>
              </a:ext>
            </a:extLst>
          </p:cNvPr>
          <p:cNvGraphicFramePr>
            <a:graphicFrameLocks/>
          </p:cNvGraphicFramePr>
          <p:nvPr>
            <p:extLst>
              <p:ext uri="{D42A27DB-BD31-4B8C-83A1-F6EECF244321}">
                <p14:modId xmlns:p14="http://schemas.microsoft.com/office/powerpoint/2010/main" val="3377371021"/>
              </p:ext>
            </p:extLst>
          </p:nvPr>
        </p:nvGraphicFramePr>
        <p:xfrm>
          <a:off x="6311536" y="2282983"/>
          <a:ext cx="10464704" cy="6546885"/>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D7C9A78F-D3F3-11C0-EA89-5A9BF4A8FCC4}"/>
              </a:ext>
            </a:extLst>
          </p:cNvPr>
          <p:cNvPicPr>
            <a:picLocks noChangeAspect="1"/>
          </p:cNvPicPr>
          <p:nvPr/>
        </p:nvPicPr>
        <p:blipFill>
          <a:blip r:embed="rId4"/>
          <a:stretch>
            <a:fillRect/>
          </a:stretch>
        </p:blipFill>
        <p:spPr>
          <a:xfrm>
            <a:off x="1206451" y="1731738"/>
            <a:ext cx="4927335" cy="4356242"/>
          </a:xfrm>
          <a:prstGeom prst="rect">
            <a:avLst/>
          </a:prstGeom>
        </p:spPr>
      </p:pic>
    </p:spTree>
    <p:extLst>
      <p:ext uri="{BB962C8B-B14F-4D97-AF65-F5344CB8AC3E}">
        <p14:creationId xmlns:p14="http://schemas.microsoft.com/office/powerpoint/2010/main" val="119978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F240-BEDC-7677-E16D-2344D42F41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3BC9578-365E-49B6-7CC0-E2DB6375513F}"/>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3B044145-2E93-37B8-6CE6-6DAC14C9C37E}"/>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DEF20FF8-A430-CC76-3FD2-F06522CDB92C}"/>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DA0D9293-96DA-53D2-B63D-03DFD0183E7D}"/>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75612D78-8821-E823-5477-16EADA739377}"/>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F3A6EF9B-2EBB-9056-3EFA-8029501DC8C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AE79E551-DCC9-ADC4-CA19-D67A4959B2E3}"/>
              </a:ext>
            </a:extLst>
          </p:cNvPr>
          <p:cNvSpPr txBox="1"/>
          <p:nvPr/>
        </p:nvSpPr>
        <p:spPr>
          <a:xfrm>
            <a:off x="10280022" y="8195583"/>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D689712C-4498-563F-0229-B7CDDA0083D0}"/>
              </a:ext>
            </a:extLst>
          </p:cNvPr>
          <p:cNvSpPr txBox="1"/>
          <p:nvPr/>
        </p:nvSpPr>
        <p:spPr>
          <a:xfrm>
            <a:off x="11732165"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DDC54A67-FD0F-D424-4154-7902EC422C63}"/>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2025 GENERAL FUND PERSONNEL BUDGET</a:t>
            </a:r>
          </a:p>
        </p:txBody>
      </p:sp>
      <p:sp>
        <p:nvSpPr>
          <p:cNvPr id="8" name="TextBox 7">
            <a:extLst>
              <a:ext uri="{FF2B5EF4-FFF2-40B4-BE49-F238E27FC236}">
                <a16:creationId xmlns:a16="http://schemas.microsoft.com/office/drawing/2014/main" id="{14B7352F-BF4F-8516-497F-8ED204B85127}"/>
              </a:ext>
            </a:extLst>
          </p:cNvPr>
          <p:cNvSpPr txBox="1"/>
          <p:nvPr/>
        </p:nvSpPr>
        <p:spPr>
          <a:xfrm>
            <a:off x="1052581" y="1801333"/>
            <a:ext cx="15559019" cy="5262979"/>
          </a:xfrm>
          <a:prstGeom prst="rect">
            <a:avLst/>
          </a:prstGeom>
          <a:noFill/>
        </p:spPr>
        <p:txBody>
          <a:bodyPr wrap="square" rtlCol="0">
            <a:spAutoFit/>
          </a:bodyPr>
          <a:lstStyle/>
          <a:p>
            <a:pPr marL="742950" lvl="1" indent="-285750">
              <a:buFont typeface="Courier New" panose="02070309020205020404" pitchFamily="49" charset="0"/>
              <a:buChar char="o"/>
            </a:pPr>
            <a:r>
              <a:rPr lang="en-US" sz="4800" dirty="0"/>
              <a:t> Net increase of $</a:t>
            </a:r>
            <a:r>
              <a:rPr kumimoji="0" lang="en-US" sz="4800" i="0" u="none" strike="noStrike" kern="1200" cap="none" spc="0" normalizeH="0" baseline="0" noProof="0" dirty="0">
                <a:ln>
                  <a:noFill/>
                </a:ln>
                <a:solidFill>
                  <a:prstClr val="black"/>
                </a:solidFill>
                <a:effectLst/>
                <a:uLnTx/>
                <a:uFillTx/>
                <a:latin typeface="Calibri"/>
                <a:ea typeface="+mn-ea"/>
                <a:cs typeface="+mn-cs"/>
              </a:rPr>
              <a:t>5,156,566</a:t>
            </a:r>
            <a:r>
              <a:rPr lang="en-US" sz="4800" dirty="0"/>
              <a:t> to the General Fund Personnel budget from the 2024 Original Budget.  The increase includes Salary increases for Police, Fire, and 1.75% for Non-Uniform personnel and Health Insurance.</a:t>
            </a:r>
          </a:p>
          <a:p>
            <a:pPr marL="742950" lvl="1" indent="-285750">
              <a:buFont typeface="Courier New" panose="02070309020205020404" pitchFamily="49" charset="0"/>
              <a:buChar char="o"/>
            </a:pPr>
            <a:r>
              <a:rPr lang="en-US" sz="4800" dirty="0"/>
              <a:t> As noted previously in the General Fund Full-Time Staffing schedule, the number of positions are increase by 12 compared to the 2024 Adopted Budget. </a:t>
            </a:r>
          </a:p>
        </p:txBody>
      </p:sp>
    </p:spTree>
    <p:extLst>
      <p:ext uri="{BB962C8B-B14F-4D97-AF65-F5344CB8AC3E}">
        <p14:creationId xmlns:p14="http://schemas.microsoft.com/office/powerpoint/2010/main" val="1603966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1EA87-11C8-8B5E-B21A-2063E5B5BA8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C3B235-71BE-3798-3204-DF593C04A8AB}"/>
              </a:ext>
            </a:extLst>
          </p:cNvPr>
          <p:cNvSpPr/>
          <p:nvPr/>
        </p:nvSpPr>
        <p:spPr>
          <a:xfrm>
            <a:off x="6540228" y="817702"/>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F6B6BFB9-18E8-90CD-B270-9720EBECE5F1}"/>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FE5C1F8A-9300-CDBA-8423-E7CDD2862A60}"/>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DAF4B765-93C0-94FB-6A63-D53B2FA70F5E}"/>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76776B23-68A4-AFC8-777D-DB1E0D7E3F10}"/>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6149B565-E46A-30AA-4B6A-260E55E5C067}"/>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595B455A-AB90-739F-EB03-F213204FD35E}"/>
              </a:ext>
            </a:extLst>
          </p:cNvPr>
          <p:cNvSpPr txBox="1"/>
          <p:nvPr/>
        </p:nvSpPr>
        <p:spPr>
          <a:xfrm>
            <a:off x="10256209" y="8168945"/>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72215273-C36B-002A-8C9D-E5DD2EBC7F88}"/>
              </a:ext>
            </a:extLst>
          </p:cNvPr>
          <p:cNvSpPr txBox="1"/>
          <p:nvPr/>
        </p:nvSpPr>
        <p:spPr>
          <a:xfrm>
            <a:off x="11684471"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DCC61191-4E7C-4223-4CC9-B87342A7DA63}"/>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 EXPENDITURES – FLEET ALLOCATIONS FOR FUEL AND VEHICLE MAINTENANCE</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8B4AAF79-8B04-952D-945C-89068448E590}"/>
              </a:ext>
            </a:extLst>
          </p:cNvPr>
          <p:cNvSpPr txBox="1"/>
          <p:nvPr/>
        </p:nvSpPr>
        <p:spPr>
          <a:xfrm>
            <a:off x="1264482" y="2352461"/>
            <a:ext cx="15711411" cy="686341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4400" dirty="0">
                <a:solidFill>
                  <a:prstClr val="black"/>
                </a:solidFill>
                <a:latin typeface="Calibri"/>
              </a:rPr>
              <a:t>Fleet labor, fuel, vehicle insurance, vehicle maintenance and parts expenses are allocated to departments based on the number of vehicles assigned, maintenance requirements and actual fuel usage.</a:t>
            </a: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L="1143000" marR="0" lvl="1" indent="-6858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Parts and sublet expense are expected to increase approximate</a:t>
            </a:r>
            <a:r>
              <a:rPr kumimoji="0" lang="en-US" sz="4400" b="0" i="0" u="none" strike="noStrike" kern="1200" cap="none" spc="0" normalizeH="0" baseline="0" noProof="0" dirty="0">
                <a:ln>
                  <a:noFill/>
                </a:ln>
                <a:effectLst/>
                <a:uLnTx/>
                <a:uFillTx/>
                <a:latin typeface="Calibri"/>
                <a:ea typeface="+mn-ea"/>
                <a:cs typeface="+mn-cs"/>
              </a:rPr>
              <a:t>ly $</a:t>
            </a:r>
            <a:r>
              <a:rPr lang="en-US" sz="4400" dirty="0">
                <a:latin typeface="Calibri"/>
              </a:rPr>
              <a:t>257,180.</a:t>
            </a:r>
            <a:endParaRPr lang="en-US" sz="4400" b="0" i="0" u="none" strike="noStrike" kern="1200" cap="none" spc="0" normalizeH="0" baseline="0" noProof="0">
              <a:ln>
                <a:noFill/>
              </a:ln>
              <a:effectLst/>
              <a:uLnTx/>
              <a:uFillTx/>
              <a:latin typeface="Calibri"/>
              <a:ea typeface="Calibri"/>
              <a:cs typeface="Calibri"/>
            </a:endParaRPr>
          </a:p>
          <a:p>
            <a:pPr marL="1143000" marR="0" lvl="1" indent="-6858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4400" b="0" i="0" u="none" strike="noStrike" kern="1200" cap="none" spc="0" normalizeH="0" baseline="0" noProof="0" dirty="0">
                <a:ln>
                  <a:noFill/>
                </a:ln>
                <a:effectLst/>
                <a:uLnTx/>
                <a:uFillTx/>
                <a:latin typeface="Calibri"/>
                <a:ea typeface="+mn-ea"/>
                <a:cs typeface="+mn-cs"/>
              </a:rPr>
              <a:t>The fuel rate per gallon, including the $</a:t>
            </a:r>
            <a:r>
              <a:rPr lang="en-US" sz="4400" dirty="0">
                <a:latin typeface="Calibri"/>
              </a:rPr>
              <a:t>0.26</a:t>
            </a:r>
            <a:r>
              <a:rPr kumimoji="0" lang="en-US" sz="4400" b="0" i="0" u="none" strike="noStrike" kern="1200" cap="none" spc="0" normalizeH="0" baseline="0" noProof="0" dirty="0">
                <a:ln>
                  <a:noFill/>
                </a:ln>
                <a:effectLst/>
                <a:uLnTx/>
                <a:uFillTx/>
                <a:latin typeface="Calibri"/>
                <a:ea typeface="+mn-ea"/>
                <a:cs typeface="+mn-cs"/>
              </a:rPr>
              <a:t> mark up for labor and supplies </a:t>
            </a:r>
            <a:r>
              <a:rPr lang="en-US" sz="4400" dirty="0">
                <a:latin typeface="Calibri"/>
              </a:rPr>
              <a:t>is budgeted at $2.65 for unleaded and $3.05 for diesel, decreasing City-wide fuel budget by approximately $121,500.</a:t>
            </a:r>
            <a:endParaRPr lang="en-US" sz="4400" b="0" i="0" u="none" strike="noStrike" kern="1200" cap="none" spc="0" normalizeH="0" baseline="0" noProof="0" dirty="0">
              <a:ln>
                <a:noFill/>
              </a:ln>
              <a:effectLst/>
              <a:uLnTx/>
              <a:uFillTx/>
              <a:latin typeface="Calibri"/>
              <a:ea typeface="Calibri"/>
              <a:cs typeface="Calibri"/>
            </a:endParaRPr>
          </a:p>
        </p:txBody>
      </p:sp>
    </p:spTree>
    <p:extLst>
      <p:ext uri="{BB962C8B-B14F-4D97-AF65-F5344CB8AC3E}">
        <p14:creationId xmlns:p14="http://schemas.microsoft.com/office/powerpoint/2010/main" val="293323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701DC-A8D7-B990-E17B-50F4F5F21D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4C337A-256C-F256-9168-480D6D1BA611}"/>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BE55642E-B566-A8B5-8001-3DA4FD68D434}"/>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205430EF-06AF-4083-E81A-80FFFBC68E60}"/>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67A99D12-CC4B-4183-CCD7-304D1E88F8EC}"/>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E3B90598-EE51-51C3-319B-E1C1C3C0AC81}"/>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1D03A47F-DE5E-0D1B-9222-FCC33E12A8F9}"/>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33796FA7-053C-AFAD-1A5E-8D537129393B}"/>
              </a:ext>
            </a:extLst>
          </p:cNvPr>
          <p:cNvSpPr txBox="1"/>
          <p:nvPr/>
        </p:nvSpPr>
        <p:spPr>
          <a:xfrm>
            <a:off x="10280022" y="814515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03C7DBED-BE86-6019-A6BD-0E1BF6492D5F}"/>
              </a:ext>
            </a:extLst>
          </p:cNvPr>
          <p:cNvSpPr txBox="1"/>
          <p:nvPr/>
        </p:nvSpPr>
        <p:spPr>
          <a:xfrm>
            <a:off x="11732165"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422869F9-6839-BC95-D930-84B8EDDA6FD2}"/>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 OUTSIDE AGENCY FUNDING HIGHLIGHTS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graphicFrame>
        <p:nvGraphicFramePr>
          <p:cNvPr id="15" name="Table 14">
            <a:extLst>
              <a:ext uri="{FF2B5EF4-FFF2-40B4-BE49-F238E27FC236}">
                <a16:creationId xmlns:a16="http://schemas.microsoft.com/office/drawing/2014/main" id="{8B035FED-DAB0-F373-883C-1A151C0B2034}"/>
              </a:ext>
            </a:extLst>
          </p:cNvPr>
          <p:cNvGraphicFramePr>
            <a:graphicFrameLocks noGrp="1"/>
          </p:cNvGraphicFramePr>
          <p:nvPr>
            <p:extLst>
              <p:ext uri="{D42A27DB-BD31-4B8C-83A1-F6EECF244321}">
                <p14:modId xmlns:p14="http://schemas.microsoft.com/office/powerpoint/2010/main" val="1658112637"/>
              </p:ext>
            </p:extLst>
          </p:nvPr>
        </p:nvGraphicFramePr>
        <p:xfrm>
          <a:off x="1118755" y="1492509"/>
          <a:ext cx="14411748" cy="7234876"/>
        </p:xfrm>
        <a:graphic>
          <a:graphicData uri="http://schemas.openxmlformats.org/drawingml/2006/table">
            <a:tbl>
              <a:tblPr bandRow="1">
                <a:tableStyleId>{5C22544A-7EE6-4342-B048-85BDC9FD1C3A}</a:tableStyleId>
              </a:tblPr>
              <a:tblGrid>
                <a:gridCol w="509740">
                  <a:extLst>
                    <a:ext uri="{9D8B030D-6E8A-4147-A177-3AD203B41FA5}">
                      <a16:colId xmlns:a16="http://schemas.microsoft.com/office/drawing/2014/main" val="2567839163"/>
                    </a:ext>
                  </a:extLst>
                </a:gridCol>
                <a:gridCol w="4981553">
                  <a:extLst>
                    <a:ext uri="{9D8B030D-6E8A-4147-A177-3AD203B41FA5}">
                      <a16:colId xmlns:a16="http://schemas.microsoft.com/office/drawing/2014/main" val="1999974106"/>
                    </a:ext>
                  </a:extLst>
                </a:gridCol>
                <a:gridCol w="1784091">
                  <a:extLst>
                    <a:ext uri="{9D8B030D-6E8A-4147-A177-3AD203B41FA5}">
                      <a16:colId xmlns:a16="http://schemas.microsoft.com/office/drawing/2014/main" val="477947156"/>
                    </a:ext>
                  </a:extLst>
                </a:gridCol>
                <a:gridCol w="1784091">
                  <a:extLst>
                    <a:ext uri="{9D8B030D-6E8A-4147-A177-3AD203B41FA5}">
                      <a16:colId xmlns:a16="http://schemas.microsoft.com/office/drawing/2014/main" val="3060805459"/>
                    </a:ext>
                  </a:extLst>
                </a:gridCol>
                <a:gridCol w="1784091">
                  <a:extLst>
                    <a:ext uri="{9D8B030D-6E8A-4147-A177-3AD203B41FA5}">
                      <a16:colId xmlns:a16="http://schemas.microsoft.com/office/drawing/2014/main" val="3994033720"/>
                    </a:ext>
                  </a:extLst>
                </a:gridCol>
                <a:gridCol w="1784091">
                  <a:extLst>
                    <a:ext uri="{9D8B030D-6E8A-4147-A177-3AD203B41FA5}">
                      <a16:colId xmlns:a16="http://schemas.microsoft.com/office/drawing/2014/main" val="3239358851"/>
                    </a:ext>
                  </a:extLst>
                </a:gridCol>
                <a:gridCol w="1784091">
                  <a:extLst>
                    <a:ext uri="{9D8B030D-6E8A-4147-A177-3AD203B41FA5}">
                      <a16:colId xmlns:a16="http://schemas.microsoft.com/office/drawing/2014/main" val="3678378896"/>
                    </a:ext>
                  </a:extLst>
                </a:gridCol>
              </a:tblGrid>
              <a:tr h="372399">
                <a:tc gridSpan="2">
                  <a:txBody>
                    <a:bodyPr/>
                    <a:lstStyle/>
                    <a:p>
                      <a:pPr fontAlgn="b">
                        <a:buNone/>
                      </a:pPr>
                      <a:endParaRPr lang="en-US" sz="1800" dirty="0">
                        <a:effectLst/>
                        <a:latin typeface="Arial"/>
                      </a:endParaRPr>
                    </a:p>
                  </a:txBody>
                  <a:tcPr marL="9525" marR="9525" marT="9525" anchor="b">
                    <a:lnL>
                      <a:noFill/>
                    </a:lnL>
                    <a:lnR>
                      <a:noFill/>
                    </a:lnR>
                    <a:lnT>
                      <a:noFill/>
                    </a:lnT>
                    <a:lnB>
                      <a:noFill/>
                    </a:lnB>
                    <a:noFill/>
                  </a:tcPr>
                </a:tc>
                <a:tc hMerge="1">
                  <a:txBody>
                    <a:bodyPr/>
                    <a:lstStyle/>
                    <a:p>
                      <a:endParaRPr lang="en-US"/>
                    </a:p>
                  </a:txBody>
                  <a:tcPr/>
                </a:tc>
                <a:tc>
                  <a:txBody>
                    <a:bodyPr/>
                    <a:lstStyle/>
                    <a:p>
                      <a:pPr algn="ctr" fontAlgn="b">
                        <a:buNone/>
                      </a:pPr>
                      <a:r>
                        <a:rPr lang="en-US" sz="2000" b="1" dirty="0">
                          <a:effectLst/>
                          <a:latin typeface="Arial"/>
                        </a:rPr>
                        <a:t>2022</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2023</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2024</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2025</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2026</a:t>
                      </a:r>
                    </a:p>
                  </a:txBody>
                  <a:tcPr marL="9525" marR="9525" marT="9525" anchor="b">
                    <a:lnL>
                      <a:noFill/>
                    </a:lnL>
                    <a:lnR>
                      <a:noFill/>
                    </a:lnR>
                    <a:lnT>
                      <a:noFill/>
                    </a:lnT>
                    <a:lnB>
                      <a:noFill/>
                    </a:lnB>
                    <a:noFill/>
                  </a:tcPr>
                </a:tc>
                <a:extLst>
                  <a:ext uri="{0D108BD9-81ED-4DB2-BD59-A6C34878D82A}">
                    <a16:rowId xmlns:a16="http://schemas.microsoft.com/office/drawing/2014/main" val="2303057132"/>
                  </a:ext>
                </a:extLst>
              </a:tr>
              <a:tr h="372399">
                <a:tc gridSpan="2">
                  <a:txBody>
                    <a:bodyPr/>
                    <a:lstStyle/>
                    <a:p>
                      <a:pPr fontAlgn="b">
                        <a:buNone/>
                      </a:pPr>
                      <a:endParaRPr lang="en-US" sz="1800" dirty="0">
                        <a:effectLst/>
                        <a:latin typeface="Arial"/>
                      </a:endParaRPr>
                    </a:p>
                  </a:txBody>
                  <a:tcPr marL="9525" marR="9525" marT="9525" anchor="b">
                    <a:lnL>
                      <a:noFill/>
                    </a:lnL>
                    <a:lnR>
                      <a:noFill/>
                    </a:lnR>
                    <a:lnT>
                      <a:noFill/>
                    </a:lnT>
                    <a:lnB>
                      <a:noFill/>
                    </a:lnB>
                    <a:noFill/>
                  </a:tcPr>
                </a:tc>
                <a:tc hMerge="1">
                  <a:txBody>
                    <a:bodyPr/>
                    <a:lstStyle/>
                    <a:p>
                      <a:endParaRPr lang="en-US"/>
                    </a:p>
                  </a:txBody>
                  <a:tcPr/>
                </a:tc>
                <a:tc>
                  <a:txBody>
                    <a:bodyPr/>
                    <a:lstStyle/>
                    <a:p>
                      <a:pPr algn="ctr" fontAlgn="b">
                        <a:buNone/>
                      </a:pPr>
                      <a:r>
                        <a:rPr lang="en-US" sz="2000" b="1" dirty="0">
                          <a:effectLst/>
                          <a:latin typeface="Arial"/>
                        </a:rPr>
                        <a:t>Actual</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Actual</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Actual</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5976749"/>
                  </a:ext>
                </a:extLst>
              </a:tr>
              <a:tr h="372399">
                <a:tc>
                  <a:txBody>
                    <a:bodyPr/>
                    <a:lstStyle/>
                    <a:p>
                      <a:pPr fontAlgn="b">
                        <a:buNone/>
                      </a:pPr>
                      <a:endParaRPr lang="en-US" sz="2000" dirty="0">
                        <a:effectLst/>
                        <a:latin typeface="Arial"/>
                      </a:endParaRPr>
                    </a:p>
                  </a:txBody>
                  <a:tcPr marL="9525" marR="9525" marT="9525" anchor="b">
                    <a:lnL>
                      <a:noFill/>
                    </a:lnL>
                    <a:lnR>
                      <a:noFill/>
                    </a:lnR>
                    <a:lnT>
                      <a:noFill/>
                    </a:lnT>
                    <a:lnB>
                      <a:noFill/>
                    </a:lnB>
                    <a:noFill/>
                  </a:tcPr>
                </a:tc>
                <a:tc>
                  <a:txBody>
                    <a:bodyPr/>
                    <a:lstStyle/>
                    <a:p>
                      <a:pPr fontAlgn="b">
                        <a:buNone/>
                      </a:pPr>
                      <a:r>
                        <a:rPr lang="en-US" sz="2000" b="1" dirty="0">
                          <a:effectLst/>
                          <a:latin typeface="Arial"/>
                        </a:rPr>
                        <a:t>OUTSIDE AGENCY SUPPORT:</a:t>
                      </a:r>
                    </a:p>
                  </a:txBody>
                  <a:tcPr marL="9525" marR="9525" marT="9525" anchor="b">
                    <a:lnL>
                      <a:noFill/>
                    </a:lnL>
                    <a:lnR>
                      <a:noFill/>
                    </a:lnR>
                    <a:lnT>
                      <a:noFill/>
                    </a:lnT>
                    <a:lnB>
                      <a:noFill/>
                    </a:lnB>
                    <a:noFill/>
                  </a:tcPr>
                </a:tc>
                <a:tc>
                  <a:txBody>
                    <a:bodyPr/>
                    <a:lstStyle/>
                    <a:p>
                      <a:pPr fontAlgn="b">
                        <a:buNone/>
                      </a:pPr>
                      <a:endParaRPr lang="en-US" sz="2000" dirty="0">
                        <a:effectLst/>
                        <a:latin typeface="Arial"/>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buNone/>
                      </a:pPr>
                      <a:endParaRPr lang="en-US" sz="2000" dirty="0">
                        <a:effectLst/>
                        <a:latin typeface="Arial"/>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buNone/>
                      </a:pPr>
                      <a:endParaRPr lang="en-US" sz="2000" dirty="0">
                        <a:effectLst/>
                        <a:latin typeface="Arial"/>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buNone/>
                      </a:pPr>
                      <a:endParaRPr lang="en-US" sz="2000" dirty="0">
                        <a:effectLst/>
                        <a:latin typeface="Arial"/>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buNone/>
                      </a:pPr>
                      <a:endParaRPr lang="en-US" sz="2000" dirty="0">
                        <a:effectLst/>
                        <a:latin typeface="Arial"/>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45875071"/>
                  </a:ext>
                </a:extLst>
              </a:tr>
              <a:tr h="372399">
                <a:tc>
                  <a:txBody>
                    <a:bodyPr/>
                    <a:lstStyle/>
                    <a:p>
                      <a:pPr algn="ctr" fontAlgn="ctr">
                        <a:buNone/>
                      </a:pPr>
                      <a:r>
                        <a:rPr lang="en-US" sz="2000" dirty="0">
                          <a:effectLst/>
                          <a:latin typeface="Arial"/>
                        </a:rPr>
                        <a:t>1</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ROCK REGION METRO (C.A.T.A)*</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$7,606,939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$7,880,500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$7,854,242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$7,854,118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$7,854,118 </a:t>
                      </a:r>
                    </a:p>
                  </a:txBody>
                  <a:tcPr marL="9525" marR="9525" marT="9525" anchor="b">
                    <a:lnL>
                      <a:noFill/>
                    </a:lnL>
                    <a:lnR>
                      <a:noFill/>
                    </a:lnR>
                    <a:lnT>
                      <a:noFill/>
                    </a:lnT>
                    <a:lnB>
                      <a:noFill/>
                    </a:lnB>
                    <a:noFill/>
                  </a:tcPr>
                </a:tc>
                <a:extLst>
                  <a:ext uri="{0D108BD9-81ED-4DB2-BD59-A6C34878D82A}">
                    <a16:rowId xmlns:a16="http://schemas.microsoft.com/office/drawing/2014/main" val="824762595"/>
                  </a:ext>
                </a:extLst>
              </a:tr>
              <a:tr h="372399">
                <a:tc>
                  <a:txBody>
                    <a:bodyPr/>
                    <a:lstStyle/>
                    <a:p>
                      <a:pPr algn="ctr" fontAlgn="ctr">
                        <a:buNone/>
                      </a:pPr>
                      <a:r>
                        <a:rPr lang="en-US" sz="2000" dirty="0">
                          <a:effectLst/>
                          <a:latin typeface="Arial"/>
                        </a:rPr>
                        <a:t>2</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ARKANSAS MUSEUM OF FINE ARTS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1,200,000 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2,200,000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4,000,000 </a:t>
                      </a:r>
                    </a:p>
                  </a:txBody>
                  <a:tcPr marL="9525" marR="9525" marT="9525" anchor="b">
                    <a:lnL>
                      <a:noFill/>
                    </a:lnL>
                    <a:lnR>
                      <a:noFill/>
                    </a:lnR>
                    <a:lnT>
                      <a:noFill/>
                    </a:lnT>
                    <a:lnB>
                      <a:noFill/>
                    </a:lnB>
                    <a:noFill/>
                  </a:tcPr>
                </a:tc>
                <a:extLst>
                  <a:ext uri="{0D108BD9-81ED-4DB2-BD59-A6C34878D82A}">
                    <a16:rowId xmlns:a16="http://schemas.microsoft.com/office/drawing/2014/main" val="2758759399"/>
                  </a:ext>
                </a:extLst>
              </a:tr>
              <a:tr h="656133">
                <a:tc>
                  <a:txBody>
                    <a:bodyPr/>
                    <a:lstStyle/>
                    <a:p>
                      <a:pPr algn="ctr" fontAlgn="ctr">
                        <a:buNone/>
                      </a:pPr>
                      <a:r>
                        <a:rPr lang="en-US" sz="2000" dirty="0">
                          <a:effectLst/>
                          <a:latin typeface="Arial"/>
                        </a:rPr>
                        <a:t>3</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PULASKI COUNTY REGIONAL DETENTION CENTER</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2,615,778 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3,209,079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3,397,809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2,555,000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3,600,000 </a:t>
                      </a:r>
                    </a:p>
                  </a:txBody>
                  <a:tcPr marL="9525" marR="9525" marT="9525" anchor="b">
                    <a:lnL>
                      <a:noFill/>
                    </a:lnL>
                    <a:lnR>
                      <a:noFill/>
                    </a:lnR>
                    <a:lnT>
                      <a:noFill/>
                    </a:lnT>
                    <a:lnB>
                      <a:noFill/>
                    </a:lnB>
                    <a:noFill/>
                  </a:tcPr>
                </a:tc>
                <a:extLst>
                  <a:ext uri="{0D108BD9-81ED-4DB2-BD59-A6C34878D82A}">
                    <a16:rowId xmlns:a16="http://schemas.microsoft.com/office/drawing/2014/main" val="3249003228"/>
                  </a:ext>
                </a:extLst>
              </a:tr>
              <a:tr h="372399">
                <a:tc>
                  <a:txBody>
                    <a:bodyPr/>
                    <a:lstStyle/>
                    <a:p>
                      <a:pPr algn="ctr" fontAlgn="ctr">
                        <a:buNone/>
                      </a:pPr>
                      <a:r>
                        <a:rPr lang="en-US" sz="2000" dirty="0">
                          <a:effectLst/>
                          <a:latin typeface="Arial"/>
                        </a:rPr>
                        <a:t>4</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MUSEUM OF DISCOVERY SUPPORT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192,000 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192,000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 </a:t>
                      </a:r>
                    </a:p>
                  </a:txBody>
                  <a:tcPr marL="9525" marR="9525" marT="9525" anchor="b">
                    <a:lnL>
                      <a:noFill/>
                    </a:lnL>
                    <a:lnR>
                      <a:noFill/>
                    </a:lnR>
                    <a:lnT>
                      <a:noFill/>
                    </a:lnT>
                    <a:lnB>
                      <a:noFill/>
                    </a:lnB>
                    <a:noFill/>
                  </a:tcPr>
                </a:tc>
                <a:extLst>
                  <a:ext uri="{0D108BD9-81ED-4DB2-BD59-A6C34878D82A}">
                    <a16:rowId xmlns:a16="http://schemas.microsoft.com/office/drawing/2014/main" val="347731722"/>
                  </a:ext>
                </a:extLst>
              </a:tr>
              <a:tr h="372399">
                <a:tc>
                  <a:txBody>
                    <a:bodyPr/>
                    <a:lstStyle/>
                    <a:p>
                      <a:pPr algn="ctr" fontAlgn="ctr">
                        <a:buNone/>
                      </a:pPr>
                      <a:r>
                        <a:rPr lang="en-US" sz="2000" dirty="0">
                          <a:effectLst/>
                          <a:latin typeface="Arial"/>
                        </a:rPr>
                        <a:t>5</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METROPLAN</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186,384 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186,384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186,384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186,384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186,384 </a:t>
                      </a:r>
                    </a:p>
                  </a:txBody>
                  <a:tcPr marL="9525" marR="9525" marT="9525" anchor="b">
                    <a:lnL>
                      <a:noFill/>
                    </a:lnL>
                    <a:lnR>
                      <a:noFill/>
                    </a:lnR>
                    <a:lnT>
                      <a:noFill/>
                    </a:lnT>
                    <a:lnB>
                      <a:noFill/>
                    </a:lnB>
                    <a:noFill/>
                  </a:tcPr>
                </a:tc>
                <a:extLst>
                  <a:ext uri="{0D108BD9-81ED-4DB2-BD59-A6C34878D82A}">
                    <a16:rowId xmlns:a16="http://schemas.microsoft.com/office/drawing/2014/main" val="250362721"/>
                  </a:ext>
                </a:extLst>
              </a:tr>
              <a:tr h="372399">
                <a:tc>
                  <a:txBody>
                    <a:bodyPr/>
                    <a:lstStyle/>
                    <a:p>
                      <a:pPr algn="ctr" fontAlgn="ctr">
                        <a:buNone/>
                      </a:pPr>
                      <a:r>
                        <a:rPr lang="en-US" sz="2000" dirty="0">
                          <a:effectLst/>
                          <a:latin typeface="Arial"/>
                        </a:rPr>
                        <a:t>6</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DOWNTOWN PARTNERSHIP</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245,000 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300,000 </a:t>
                      </a:r>
                    </a:p>
                  </a:txBody>
                  <a:tcPr marL="9525" marR="9525" marT="9525" anchor="b">
                    <a:lnL>
                      <a:noFill/>
                    </a:lnL>
                    <a:lnR>
                      <a:noFill/>
                    </a:lnR>
                    <a:lnT>
                      <a:noFill/>
                    </a:lnT>
                    <a:lnB>
                      <a:noFill/>
                    </a:lnB>
                    <a:noFill/>
                  </a:tcPr>
                </a:tc>
                <a:extLst>
                  <a:ext uri="{0D108BD9-81ED-4DB2-BD59-A6C34878D82A}">
                    <a16:rowId xmlns:a16="http://schemas.microsoft.com/office/drawing/2014/main" val="2021567435"/>
                  </a:ext>
                </a:extLst>
              </a:tr>
              <a:tr h="372399">
                <a:tc>
                  <a:txBody>
                    <a:bodyPr/>
                    <a:lstStyle/>
                    <a:p>
                      <a:pPr algn="ctr" fontAlgn="ctr">
                        <a:buNone/>
                      </a:pPr>
                      <a:r>
                        <a:rPr lang="en-US" sz="2000" dirty="0">
                          <a:effectLst/>
                          <a:latin typeface="Arial"/>
                        </a:rPr>
                        <a:t>7</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PAGIS SUPPORT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134,850 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153,850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141,823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153,850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153,850 </a:t>
                      </a:r>
                    </a:p>
                  </a:txBody>
                  <a:tcPr marL="9525" marR="9525" marT="9525" anchor="b">
                    <a:lnL>
                      <a:noFill/>
                    </a:lnL>
                    <a:lnR>
                      <a:noFill/>
                    </a:lnR>
                    <a:lnT>
                      <a:noFill/>
                    </a:lnT>
                    <a:lnB>
                      <a:noFill/>
                    </a:lnB>
                    <a:noFill/>
                  </a:tcPr>
                </a:tc>
                <a:extLst>
                  <a:ext uri="{0D108BD9-81ED-4DB2-BD59-A6C34878D82A}">
                    <a16:rowId xmlns:a16="http://schemas.microsoft.com/office/drawing/2014/main" val="1592712159"/>
                  </a:ext>
                </a:extLst>
              </a:tr>
              <a:tr h="372399">
                <a:tc>
                  <a:txBody>
                    <a:bodyPr/>
                    <a:lstStyle/>
                    <a:p>
                      <a:pPr algn="ctr" fontAlgn="ctr">
                        <a:buNone/>
                      </a:pPr>
                      <a:r>
                        <a:rPr lang="en-US" sz="2000" dirty="0">
                          <a:effectLst/>
                          <a:latin typeface="Arial"/>
                        </a:rPr>
                        <a:t>8</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COUNTY HEALTH UNIT SUPPORT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56,100 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56,100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56,100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54,493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54,493 </a:t>
                      </a:r>
                    </a:p>
                  </a:txBody>
                  <a:tcPr marL="9525" marR="9525" marT="9525" anchor="b">
                    <a:lnL>
                      <a:noFill/>
                    </a:lnL>
                    <a:lnR>
                      <a:noFill/>
                    </a:lnR>
                    <a:lnT>
                      <a:noFill/>
                    </a:lnT>
                    <a:lnB>
                      <a:noFill/>
                    </a:lnB>
                    <a:noFill/>
                  </a:tcPr>
                </a:tc>
                <a:extLst>
                  <a:ext uri="{0D108BD9-81ED-4DB2-BD59-A6C34878D82A}">
                    <a16:rowId xmlns:a16="http://schemas.microsoft.com/office/drawing/2014/main" val="3817515293"/>
                  </a:ext>
                </a:extLst>
              </a:tr>
              <a:tr h="372399">
                <a:tc>
                  <a:txBody>
                    <a:bodyPr/>
                    <a:lstStyle/>
                    <a:p>
                      <a:pPr algn="ctr" fontAlgn="ctr">
                        <a:buNone/>
                      </a:pPr>
                      <a:r>
                        <a:rPr lang="en-US" sz="2000" dirty="0">
                          <a:effectLst/>
                          <a:latin typeface="Arial"/>
                        </a:rPr>
                        <a:t>9</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OAKLAND FRATERNAL CEMETERY</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100,000 </a:t>
                      </a:r>
                    </a:p>
                  </a:txBody>
                  <a:tcPr marL="9525" marR="9525" marT="9525" anchor="b">
                    <a:lnL>
                      <a:noFill/>
                    </a:lnL>
                    <a:lnR>
                      <a:noFill/>
                    </a:lnR>
                    <a:lnT>
                      <a:noFill/>
                    </a:lnT>
                    <a:lnB>
                      <a:noFill/>
                    </a:lnB>
                    <a:noFill/>
                  </a:tcPr>
                </a:tc>
                <a:extLst>
                  <a:ext uri="{0D108BD9-81ED-4DB2-BD59-A6C34878D82A}">
                    <a16:rowId xmlns:a16="http://schemas.microsoft.com/office/drawing/2014/main" val="862325318"/>
                  </a:ext>
                </a:extLst>
              </a:tr>
              <a:tr h="656133">
                <a:tc>
                  <a:txBody>
                    <a:bodyPr/>
                    <a:lstStyle/>
                    <a:p>
                      <a:pPr algn="ctr" fontAlgn="ctr">
                        <a:buNone/>
                      </a:pPr>
                      <a:r>
                        <a:rPr lang="en-US" sz="2000" dirty="0">
                          <a:effectLst/>
                          <a:latin typeface="Arial"/>
                        </a:rPr>
                        <a:t>10</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AR EMERGENCY PHYSICIAN FOUNDATION</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36,000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36,000 </a:t>
                      </a:r>
                    </a:p>
                  </a:txBody>
                  <a:tcPr marL="9525" marR="9525" marT="9525" anchor="b">
                    <a:lnL>
                      <a:noFill/>
                    </a:lnL>
                    <a:lnR>
                      <a:noFill/>
                    </a:lnR>
                    <a:lnT>
                      <a:noFill/>
                    </a:lnT>
                    <a:lnB>
                      <a:noFill/>
                    </a:lnB>
                    <a:noFill/>
                  </a:tcPr>
                </a:tc>
                <a:extLst>
                  <a:ext uri="{0D108BD9-81ED-4DB2-BD59-A6C34878D82A}">
                    <a16:rowId xmlns:a16="http://schemas.microsoft.com/office/drawing/2014/main" val="963144491"/>
                  </a:ext>
                </a:extLst>
              </a:tr>
              <a:tr h="372399">
                <a:tc>
                  <a:txBody>
                    <a:bodyPr/>
                    <a:lstStyle/>
                    <a:p>
                      <a:pPr algn="ctr" fontAlgn="ctr">
                        <a:buNone/>
                      </a:pPr>
                      <a:r>
                        <a:rPr lang="en-US" sz="2000" dirty="0">
                          <a:effectLst/>
                          <a:latin typeface="Arial"/>
                        </a:rPr>
                        <a:t>11</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ST VINCENT'S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25,381 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25,381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25,381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25,381 </a:t>
                      </a:r>
                    </a:p>
                  </a:txBody>
                  <a:tcPr marL="9525" marR="9525" marT="9525" anchor="b">
                    <a:lnL>
                      <a:noFill/>
                    </a:lnL>
                    <a:lnR>
                      <a:noFill/>
                    </a:lnR>
                    <a:lnT>
                      <a:noFill/>
                    </a:lnT>
                    <a:lnB>
                      <a:noFill/>
                    </a:lnB>
                    <a:noFill/>
                  </a:tcPr>
                </a:tc>
                <a:extLst>
                  <a:ext uri="{0D108BD9-81ED-4DB2-BD59-A6C34878D82A}">
                    <a16:rowId xmlns:a16="http://schemas.microsoft.com/office/drawing/2014/main" val="1190890799"/>
                  </a:ext>
                </a:extLst>
              </a:tr>
              <a:tr h="372399">
                <a:tc>
                  <a:txBody>
                    <a:bodyPr/>
                    <a:lstStyle/>
                    <a:p>
                      <a:pPr algn="ctr" fontAlgn="ctr">
                        <a:buNone/>
                      </a:pPr>
                      <a:r>
                        <a:rPr lang="en-US" sz="2000" dirty="0">
                          <a:effectLst/>
                          <a:latin typeface="Arial"/>
                        </a:rPr>
                        <a:t>12</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CITY BEAUTIFUL</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697 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2,500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2,500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2,500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2,500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107313"/>
                  </a:ext>
                </a:extLst>
              </a:tr>
              <a:tr h="372399">
                <a:tc>
                  <a:txBody>
                    <a:bodyPr/>
                    <a:lstStyle/>
                    <a:p>
                      <a:pPr algn="ctr" fontAlgn="ctr">
                        <a:buNone/>
                      </a:pPr>
                      <a:r>
                        <a:rPr lang="en-US" sz="2000" dirty="0">
                          <a:effectLst/>
                          <a:latin typeface="Arial"/>
                        </a:rPr>
                        <a:t>13</a:t>
                      </a:r>
                    </a:p>
                  </a:txBody>
                  <a:tcPr marL="9525" marR="9525" marT="9525" anchor="ctr">
                    <a:lnL>
                      <a:noFill/>
                    </a:lnL>
                    <a:lnR>
                      <a:noFill/>
                    </a:lnR>
                    <a:lnT>
                      <a:noFill/>
                    </a:lnT>
                    <a:lnB>
                      <a:noFill/>
                    </a:lnB>
                    <a:solidFill>
                      <a:srgbClr val="07F7C3"/>
                    </a:solidFill>
                  </a:tcPr>
                </a:tc>
                <a:tc>
                  <a:txBody>
                    <a:bodyPr/>
                    <a:lstStyle/>
                    <a:p>
                      <a:pPr fontAlgn="b">
                        <a:buNone/>
                      </a:pPr>
                      <a:r>
                        <a:rPr lang="en-US" sz="2000" b="1" dirty="0">
                          <a:effectLst/>
                          <a:latin typeface="Arial"/>
                        </a:rPr>
                        <a:t>    OUTSIDE AGENCY TOTAL</a:t>
                      </a:r>
                    </a:p>
                  </a:txBody>
                  <a:tcPr marL="9525" marR="9525" marT="9525" anchor="b">
                    <a:lnL>
                      <a:noFill/>
                    </a:lnL>
                    <a:lnR>
                      <a:noFill/>
                    </a:lnR>
                    <a:lnT>
                      <a:noFill/>
                    </a:lnT>
                    <a:lnB>
                      <a:noFill/>
                    </a:lnB>
                    <a:solidFill>
                      <a:srgbClr val="07F7C3"/>
                    </a:solidFill>
                  </a:tcPr>
                </a:tc>
                <a:tc>
                  <a:txBody>
                    <a:bodyPr/>
                    <a:lstStyle/>
                    <a:p>
                      <a:pPr algn="r" fontAlgn="b">
                        <a:buNone/>
                      </a:pPr>
                      <a:r>
                        <a:rPr lang="en-US" sz="2000" b="1" dirty="0">
                          <a:effectLst/>
                          <a:latin typeface="Arial"/>
                        </a:rPr>
                        <a:t>$12,313,129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$14,180,794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$16,438,858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$15,667,726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$16,712,726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extLst>
                  <a:ext uri="{0D108BD9-81ED-4DB2-BD59-A6C34878D82A}">
                    <a16:rowId xmlns:a16="http://schemas.microsoft.com/office/drawing/2014/main" val="3006106710"/>
                  </a:ext>
                </a:extLst>
              </a:tr>
              <a:tr h="691600">
                <a:tc>
                  <a:txBody>
                    <a:bodyPr/>
                    <a:lstStyle/>
                    <a:p>
                      <a:pPr algn="ctr" fontAlgn="b">
                        <a:buNone/>
                      </a:pPr>
                      <a:r>
                        <a:rPr lang="en-US" sz="2000" dirty="0">
                          <a:effectLst/>
                          <a:latin typeface="Arial"/>
                        </a:rPr>
                        <a:t>*</a:t>
                      </a:r>
                    </a:p>
                  </a:txBody>
                  <a:tcPr marL="9525" marR="9525" marT="9525" anchor="b">
                    <a:lnL>
                      <a:noFill/>
                    </a:lnL>
                    <a:lnR>
                      <a:noFill/>
                    </a:lnR>
                    <a:lnT>
                      <a:noFill/>
                    </a:lnT>
                    <a:lnB>
                      <a:noFill/>
                    </a:lnB>
                    <a:noFill/>
                  </a:tcPr>
                </a:tc>
                <a:tc gridSpan="6">
                  <a:txBody>
                    <a:bodyPr/>
                    <a:lstStyle/>
                    <a:p>
                      <a:pPr fontAlgn="b">
                        <a:buNone/>
                      </a:pPr>
                      <a:r>
                        <a:rPr lang="en-US" sz="2000" dirty="0">
                          <a:effectLst/>
                          <a:latin typeface="Arial"/>
                        </a:rPr>
                        <a:t>Total funding is $9,854,118 with $7,854,118 coming from the General Fund and $2,000,000 coming from the Street Fund.</a:t>
                      </a:r>
                    </a:p>
                  </a:txBody>
                  <a:tcPr marL="9525" marR="9525" marT="9525"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4183460"/>
                  </a:ext>
                </a:extLst>
              </a:tr>
            </a:tbl>
          </a:graphicData>
        </a:graphic>
      </p:graphicFrame>
    </p:spTree>
    <p:extLst>
      <p:ext uri="{BB962C8B-B14F-4D97-AF65-F5344CB8AC3E}">
        <p14:creationId xmlns:p14="http://schemas.microsoft.com/office/powerpoint/2010/main" val="906060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606D5-B0FB-0A3A-EA92-42E53B8769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01A12A-BE73-FF26-AF1B-7871448859ED}"/>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1AD67AC5-2009-9CBA-EE86-5A4CAF9BF1B1}"/>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73C08258-A0DD-ACEE-8D8F-25573FF151AE}"/>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20603AB4-31FB-4DB5-D81F-06B1806462B1}"/>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D0CC62F7-20B4-6F16-8719-800378FF2F60}"/>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D7C7CEDA-7BDB-4D9D-DB50-1754042DF871}"/>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B649D424-7FEE-77F3-FB86-8DA5F91837B3}"/>
              </a:ext>
            </a:extLst>
          </p:cNvPr>
          <p:cNvSpPr txBox="1"/>
          <p:nvPr/>
        </p:nvSpPr>
        <p:spPr>
          <a:xfrm>
            <a:off x="10280022" y="8124246"/>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F7774BC5-3AF0-CFBF-9B0D-9EADB9345745}"/>
              </a:ext>
            </a:extLst>
          </p:cNvPr>
          <p:cNvSpPr txBox="1"/>
          <p:nvPr/>
        </p:nvSpPr>
        <p:spPr>
          <a:xfrm>
            <a:off x="11732165" y="9161293"/>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463B3DEB-1BD3-5B3B-B347-D0884C9889D3}"/>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2026 EXPENDITURES DEBT SERVICE – SHORT TERM NOTES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4" name="TextBox 13">
            <a:extLst>
              <a:ext uri="{FF2B5EF4-FFF2-40B4-BE49-F238E27FC236}">
                <a16:creationId xmlns:a16="http://schemas.microsoft.com/office/drawing/2014/main" id="{8A50D36D-E9E4-947A-2F9B-3611E632F46E}"/>
              </a:ext>
            </a:extLst>
          </p:cNvPr>
          <p:cNvSpPr txBox="1"/>
          <p:nvPr/>
        </p:nvSpPr>
        <p:spPr>
          <a:xfrm>
            <a:off x="1264482" y="2352461"/>
            <a:ext cx="15711411" cy="550920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4400" dirty="0">
                <a:solidFill>
                  <a:prstClr val="black"/>
                </a:solidFill>
                <a:latin typeface="Calibri"/>
              </a:rPr>
              <a:t>Debt service and bond agent fees on short-term financing notes will total </a:t>
            </a:r>
            <a:r>
              <a:rPr lang="en-US" sz="4400" b="1" dirty="0">
                <a:solidFill>
                  <a:prstClr val="black"/>
                </a:solidFill>
                <a:latin typeface="Calibri"/>
              </a:rPr>
              <a:t>$4,630,075 </a:t>
            </a:r>
            <a:r>
              <a:rPr lang="en-US" sz="4400" dirty="0">
                <a:solidFill>
                  <a:prstClr val="black"/>
                </a:solidFill>
                <a:latin typeface="Calibri"/>
              </a:rPr>
              <a:t>in 2026</a:t>
            </a: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L="1143000" lvl="1" indent="-685800">
              <a:buFont typeface="Courier New" panose="02070309020205020404" pitchFamily="49" charset="0"/>
              <a:buChar char="o"/>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Debt service will </a:t>
            </a:r>
            <a:r>
              <a:rPr lang="en-US" sz="4400" dirty="0">
                <a:solidFill>
                  <a:prstClr val="black"/>
                </a:solidFill>
                <a:latin typeface="Calibri"/>
              </a:rPr>
              <a:t>increase</a:t>
            </a:r>
            <a:r>
              <a:rPr kumimoji="0" lang="en-US" sz="4400" b="0" i="0" u="none" strike="noStrike" kern="1200" cap="none" spc="0" normalizeH="0" baseline="0" noProof="0" dirty="0">
                <a:ln>
                  <a:noFill/>
                </a:ln>
                <a:solidFill>
                  <a:prstClr val="black"/>
                </a:solidFill>
                <a:effectLst/>
                <a:uLnTx/>
                <a:uFillTx/>
                <a:latin typeface="Calibri"/>
                <a:ea typeface="+mn-ea"/>
                <a:cs typeface="+mn-cs"/>
              </a:rPr>
              <a:t> </a:t>
            </a:r>
            <a:r>
              <a:rPr kumimoji="0" lang="en-US" sz="4400" b="0" i="0" u="none" strike="noStrike" kern="1200" cap="none" spc="0" normalizeH="0" baseline="0" noProof="0" dirty="0">
                <a:ln>
                  <a:noFill/>
                </a:ln>
                <a:effectLst/>
                <a:uLnTx/>
                <a:uFillTx/>
                <a:latin typeface="Calibri"/>
                <a:ea typeface="+mn-ea"/>
                <a:cs typeface="+mn-cs"/>
              </a:rPr>
              <a:t>$</a:t>
            </a:r>
            <a:r>
              <a:rPr lang="en-US" sz="4400" dirty="0">
                <a:latin typeface="Calibri"/>
              </a:rPr>
              <a:t>1,766,660</a:t>
            </a:r>
            <a:r>
              <a:rPr kumimoji="0" lang="en-US" sz="4400" b="0" i="0" u="none" strike="noStrike" kern="1200" cap="none" spc="0" normalizeH="0" baseline="0" noProof="0" dirty="0">
                <a:ln>
                  <a:noFill/>
                </a:ln>
                <a:effectLst/>
                <a:uLnTx/>
                <a:uFillTx/>
                <a:latin typeface="Calibri"/>
                <a:ea typeface="+mn-ea"/>
                <a:cs typeface="+mn-cs"/>
              </a:rPr>
              <a:t> </a:t>
            </a:r>
            <a:r>
              <a:rPr kumimoji="0" lang="en-US" sz="4400" b="0" i="0" u="none" strike="noStrike" kern="1200" cap="none" spc="0" normalizeH="0" baseline="0" noProof="0" dirty="0">
                <a:ln>
                  <a:noFill/>
                </a:ln>
                <a:solidFill>
                  <a:prstClr val="black"/>
                </a:solidFill>
                <a:effectLst/>
                <a:uLnTx/>
                <a:uFillTx/>
                <a:latin typeface="Calibri"/>
                <a:ea typeface="+mn-ea"/>
                <a:cs typeface="+mn-cs"/>
              </a:rPr>
              <a:t>from </a:t>
            </a:r>
            <a:r>
              <a:rPr lang="en-US" sz="4400" dirty="0">
                <a:solidFill>
                  <a:prstClr val="black"/>
                </a:solidFill>
                <a:latin typeface="Calibri"/>
              </a:rPr>
              <a:t>2025</a:t>
            </a:r>
            <a:r>
              <a:rPr kumimoji="0" lang="en-US" sz="4400" b="0" i="0" u="none" strike="noStrike" kern="1200" cap="none" spc="0" normalizeH="0" baseline="0" noProof="0" dirty="0">
                <a:ln>
                  <a:noFill/>
                </a:ln>
                <a:solidFill>
                  <a:prstClr val="black"/>
                </a:solidFill>
                <a:effectLst/>
                <a:uLnTx/>
                <a:uFillTx/>
                <a:latin typeface="Calibri"/>
                <a:ea typeface="+mn-ea"/>
                <a:cs typeface="+mn-cs"/>
              </a:rPr>
              <a:t> due to the </a:t>
            </a:r>
            <a:r>
              <a:rPr lang="en-US" sz="4400" dirty="0">
                <a:solidFill>
                  <a:prstClr val="black"/>
                </a:solidFill>
                <a:latin typeface="Calibri"/>
              </a:rPr>
              <a:t>2024 and 2025</a:t>
            </a:r>
            <a:r>
              <a:rPr kumimoji="0" lang="en-US" sz="4400" b="0" i="0" u="none" strike="noStrike" kern="1200" cap="none" spc="0" normalizeH="0" baseline="0" noProof="0" dirty="0">
                <a:ln>
                  <a:noFill/>
                </a:ln>
                <a:solidFill>
                  <a:prstClr val="black"/>
                </a:solidFill>
                <a:effectLst/>
                <a:uLnTx/>
                <a:uFillTx/>
                <a:latin typeface="Calibri"/>
                <a:ea typeface="+mn-ea"/>
                <a:cs typeface="+mn-cs"/>
              </a:rPr>
              <a:t> </a:t>
            </a:r>
            <a:r>
              <a:rPr lang="en-US" sz="4400" dirty="0">
                <a:solidFill>
                  <a:prstClr val="black"/>
                </a:solidFill>
                <a:latin typeface="Calibri"/>
              </a:rPr>
              <a:t>notes</a:t>
            </a:r>
            <a:r>
              <a:rPr kumimoji="0" lang="en-US" sz="4400" b="0" i="0" u="none" strike="noStrike" kern="1200" cap="none" spc="0" normalizeH="0" baseline="0" noProof="0" dirty="0">
                <a:ln>
                  <a:noFill/>
                </a:ln>
                <a:solidFill>
                  <a:prstClr val="black"/>
                </a:solidFill>
                <a:effectLst/>
                <a:uLnTx/>
                <a:uFillTx/>
                <a:latin typeface="Calibri"/>
                <a:ea typeface="+mn-ea"/>
                <a:cs typeface="+mn-cs"/>
              </a:rPr>
              <a:t> being </a:t>
            </a:r>
            <a:r>
              <a:rPr lang="en-US" sz="4400" dirty="0">
                <a:solidFill>
                  <a:prstClr val="black"/>
                </a:solidFill>
                <a:latin typeface="Calibri"/>
              </a:rPr>
              <a:t>added</a:t>
            </a:r>
            <a:r>
              <a:rPr kumimoji="0" lang="en-US" sz="4400" b="0" i="0" u="none" strike="noStrike" kern="1200" cap="none" spc="0" normalizeH="0" baseline="0" noProof="0" dirty="0">
                <a:ln>
                  <a:noFill/>
                </a:ln>
                <a:solidFill>
                  <a:prstClr val="black"/>
                </a:solidFill>
                <a:effectLst/>
                <a:uLnTx/>
                <a:uFillTx/>
                <a:latin typeface="Calibri"/>
                <a:ea typeface="+mn-ea"/>
                <a:cs typeface="+mn-cs"/>
              </a:rPr>
              <a:t>.  The $</a:t>
            </a:r>
            <a:r>
              <a:rPr lang="en-US" sz="4400" dirty="0">
                <a:solidFill>
                  <a:prstClr val="black"/>
                </a:solidFill>
                <a:latin typeface="Calibri"/>
              </a:rPr>
              <a:t>4,630,075</a:t>
            </a:r>
            <a:r>
              <a:rPr kumimoji="0" lang="en-US" sz="4400" b="0" i="0" u="none" strike="noStrike" kern="1200" cap="none" spc="0" normalizeH="0" baseline="0" noProof="0" dirty="0">
                <a:ln>
                  <a:noFill/>
                </a:ln>
                <a:solidFill>
                  <a:prstClr val="black"/>
                </a:solidFill>
                <a:effectLst/>
                <a:uLnTx/>
                <a:uFillTx/>
                <a:latin typeface="Calibri"/>
                <a:ea typeface="+mn-ea"/>
                <a:cs typeface="+mn-cs"/>
              </a:rPr>
              <a:t> total includes $</a:t>
            </a:r>
            <a:r>
              <a:rPr lang="en-US" sz="4400" dirty="0">
                <a:solidFill>
                  <a:prstClr val="black"/>
                </a:solidFill>
                <a:latin typeface="Calibri"/>
              </a:rPr>
              <a:t>3,895,451 </a:t>
            </a:r>
            <a:r>
              <a:rPr kumimoji="0" lang="en-US" sz="4400" b="0" i="0" u="none" strike="noStrike" kern="1200" cap="none" spc="0" normalizeH="0" baseline="0" noProof="0" dirty="0">
                <a:ln>
                  <a:noFill/>
                </a:ln>
                <a:solidFill>
                  <a:prstClr val="black"/>
                </a:solidFill>
                <a:effectLst/>
                <a:uLnTx/>
                <a:uFillTx/>
                <a:latin typeface="Calibri"/>
                <a:ea typeface="+mn-ea"/>
                <a:cs typeface="+mn-cs"/>
              </a:rPr>
              <a:t>in principal and $</a:t>
            </a:r>
            <a:r>
              <a:rPr lang="en-US" sz="4400" dirty="0">
                <a:solidFill>
                  <a:prstClr val="black"/>
                </a:solidFill>
                <a:latin typeface="Calibri"/>
              </a:rPr>
              <a:t>734,624</a:t>
            </a:r>
            <a:r>
              <a:rPr kumimoji="0" lang="en-US" sz="4400" b="0" i="0" u="none" strike="noStrike" kern="1200" cap="none" spc="0" normalizeH="0" baseline="0" noProof="0" dirty="0">
                <a:ln>
                  <a:noFill/>
                </a:ln>
                <a:solidFill>
                  <a:prstClr val="black"/>
                </a:solidFill>
                <a:effectLst/>
                <a:uLnTx/>
                <a:uFillTx/>
                <a:latin typeface="Calibri"/>
                <a:ea typeface="+mn-ea"/>
                <a:cs typeface="+mn-cs"/>
              </a:rPr>
              <a:t> in interest for the </a:t>
            </a:r>
            <a:r>
              <a:rPr lang="en-US" sz="4400" dirty="0">
                <a:solidFill>
                  <a:prstClr val="black"/>
                </a:solidFill>
                <a:latin typeface="Calibri"/>
              </a:rPr>
              <a:t>2021, 2023, 2024, and 2025</a:t>
            </a:r>
            <a:r>
              <a:rPr kumimoji="0" lang="en-US" sz="4400" b="0" i="0" u="none" strike="noStrike" kern="1200" cap="none" spc="0" normalizeH="0" baseline="0" noProof="0" dirty="0">
                <a:ln>
                  <a:noFill/>
                </a:ln>
                <a:solidFill>
                  <a:prstClr val="black"/>
                </a:solidFill>
                <a:effectLst/>
                <a:uLnTx/>
                <a:uFillTx/>
                <a:latin typeface="Calibri"/>
                <a:ea typeface="+mn-ea"/>
                <a:cs typeface="+mn-cs"/>
              </a:rPr>
              <a:t> short-term notes.  </a:t>
            </a:r>
            <a:endParaRPr lang="en-US" sz="4400" b="0" i="0" u="none" strike="noStrike" kern="1200" cap="none" spc="0" normalizeH="0" baseline="0" noProof="0" dirty="0">
              <a:ln>
                <a:noFill/>
              </a:ln>
              <a:solidFill>
                <a:prstClr val="black"/>
              </a:solidFill>
              <a:effectLst/>
              <a:uLnTx/>
              <a:uFillTx/>
              <a:latin typeface="Calibri"/>
              <a:ea typeface="Calibri"/>
              <a:cs typeface="Calibri"/>
            </a:endParaRPr>
          </a:p>
          <a:p>
            <a:pPr marL="1143000" lvl="1" indent="-685800">
              <a:buFont typeface="Courier New" panose="02070309020205020404" pitchFamily="49" charset="0"/>
              <a:buChar char="o"/>
              <a:defRPr/>
            </a:pPr>
            <a:r>
              <a:rPr lang="en-US" sz="4400" dirty="0">
                <a:solidFill>
                  <a:prstClr val="black"/>
                </a:solidFill>
                <a:latin typeface="Calibri"/>
                <a:ea typeface="Calibri"/>
                <a:cs typeface="Calibri"/>
              </a:rPr>
              <a:t>2024 short-term note principal payment is not included as intend to refinance the note in Spring 2026</a:t>
            </a:r>
          </a:p>
        </p:txBody>
      </p:sp>
    </p:spTree>
    <p:extLst>
      <p:ext uri="{BB962C8B-B14F-4D97-AF65-F5344CB8AC3E}">
        <p14:creationId xmlns:p14="http://schemas.microsoft.com/office/powerpoint/2010/main" val="2718269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72F6E"/>
        </a:solidFill>
        <a:effectLst/>
      </p:bgPr>
    </p:bg>
    <p:spTree>
      <p:nvGrpSpPr>
        <p:cNvPr id="1" name="">
          <a:extLst>
            <a:ext uri="{FF2B5EF4-FFF2-40B4-BE49-F238E27FC236}">
              <a16:creationId xmlns:a16="http://schemas.microsoft.com/office/drawing/2014/main" id="{68A8E8F1-A91E-31E7-ECEA-4C6EBAB748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F37B288-C78E-B8A8-1D08-1F5274C21C13}"/>
              </a:ext>
            </a:extLst>
          </p:cNvPr>
          <p:cNvGrpSpPr/>
          <p:nvPr/>
        </p:nvGrpSpPr>
        <p:grpSpPr>
          <a:xfrm>
            <a:off x="1251078" y="587734"/>
            <a:ext cx="16278225" cy="9111532"/>
            <a:chOff x="0" y="0"/>
            <a:chExt cx="21704300" cy="12148710"/>
          </a:xfrm>
        </p:grpSpPr>
        <p:sp>
          <p:nvSpPr>
            <p:cNvPr id="3" name="AutoShape 3">
              <a:extLst>
                <a:ext uri="{FF2B5EF4-FFF2-40B4-BE49-F238E27FC236}">
                  <a16:creationId xmlns:a16="http://schemas.microsoft.com/office/drawing/2014/main" id="{9009B4E2-B399-895D-B9C2-7476EFFB8B4D}"/>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FF2B5EF4-FFF2-40B4-BE49-F238E27FC236}">
                  <a16:creationId xmlns:a16="http://schemas.microsoft.com/office/drawing/2014/main" id="{FF214F24-168F-A630-5969-7461E30716E1}"/>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3D8739C4-A2B3-F5D4-2261-1CDFC9037376}"/>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F6C9FC43-562A-B680-F49F-C2CD0666F47F}"/>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A8D33AF6-A0E0-BED3-3DF4-801EA930484C}"/>
              </a:ext>
            </a:extLst>
          </p:cNvPr>
          <p:cNvGrpSpPr/>
          <p:nvPr/>
        </p:nvGrpSpPr>
        <p:grpSpPr>
          <a:xfrm rot="3599999">
            <a:off x="-5468296" y="3474316"/>
            <a:ext cx="12642307" cy="6360908"/>
            <a:chOff x="0" y="0"/>
            <a:chExt cx="3329661" cy="1675301"/>
          </a:xfrm>
        </p:grpSpPr>
        <p:sp>
          <p:nvSpPr>
            <p:cNvPr id="8" name="Freeform 8">
              <a:extLst>
                <a:ext uri="{FF2B5EF4-FFF2-40B4-BE49-F238E27FC236}">
                  <a16:creationId xmlns:a16="http://schemas.microsoft.com/office/drawing/2014/main" id="{BE5B84DD-3FA4-08B4-D9CB-06271CAC543A}"/>
                </a:ext>
              </a:extLst>
            </p:cNvPr>
            <p:cNvSpPr/>
            <p:nvPr/>
          </p:nvSpPr>
          <p:spPr>
            <a:xfrm>
              <a:off x="0" y="0"/>
              <a:ext cx="3329661" cy="1675301"/>
            </a:xfrm>
            <a:custGeom>
              <a:avLst/>
              <a:gdLst/>
              <a:ahLst/>
              <a:cxnLst/>
              <a:rect l="l" t="t" r="r" b="b"/>
              <a:pathLst>
                <a:path w="3329661" h="1675301">
                  <a:moveTo>
                    <a:pt x="0" y="0"/>
                  </a:moveTo>
                  <a:lnTo>
                    <a:pt x="3329661" y="0"/>
                  </a:lnTo>
                  <a:lnTo>
                    <a:pt x="3329661" y="1675301"/>
                  </a:lnTo>
                  <a:lnTo>
                    <a:pt x="0" y="1675301"/>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AA2C2D26-F555-D0C0-5819-8E73C7C7F79F}"/>
                </a:ext>
              </a:extLst>
            </p:cNvPr>
            <p:cNvSpPr txBox="1"/>
            <p:nvPr/>
          </p:nvSpPr>
          <p:spPr>
            <a:xfrm>
              <a:off x="0" y="-47625"/>
              <a:ext cx="812800" cy="860425"/>
            </a:xfrm>
            <a:prstGeom prst="rect">
              <a:avLst/>
            </a:prstGeom>
          </p:spPr>
          <p:txBody>
            <a:bodyPr lIns="60960" tIns="60960" rIns="60960" bIns="60960" rtlCol="0" anchor="ctr"/>
            <a:lstStyle/>
            <a:p>
              <a:pPr marL="0" marR="0" lvl="0" indent="0" algn="ctr" defTabSz="914400" rtl="0" eaLnBrk="1" fontAlgn="auto" latinLnBrk="0" hangingPunct="1">
                <a:lnSpc>
                  <a:spcPts val="274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4542B0D1-4A29-D0DC-AE39-8610A8CE1A46}"/>
              </a:ext>
            </a:extLst>
          </p:cNvPr>
          <p:cNvSpPr txBox="1"/>
          <p:nvPr/>
        </p:nvSpPr>
        <p:spPr>
          <a:xfrm>
            <a:off x="13605713" y="7908194"/>
            <a:ext cx="3765648" cy="1438809"/>
          </a:xfrm>
          <a:prstGeom prst="rect">
            <a:avLst/>
          </a:prstGeom>
        </p:spPr>
        <p:txBody>
          <a:bodyPr lIns="0" tIns="0" rIns="0" bIns="0" rtlCol="0" anchor="t">
            <a:spAutoFit/>
          </a:bodyPr>
          <a:lstStyle/>
          <a:p>
            <a:pPr marL="0" marR="0" lvl="0" indent="0" algn="r" defTabSz="914400" rtl="0" eaLnBrk="1" fontAlgn="auto" latinLnBrk="0" hangingPunct="1">
              <a:lnSpc>
                <a:spcPts val="10949"/>
              </a:lnSpc>
              <a:spcBef>
                <a:spcPts val="0"/>
              </a:spcBef>
              <a:spcAft>
                <a:spcPts val="0"/>
              </a:spcAft>
              <a:buClrTx/>
              <a:buSzTx/>
              <a:buFontTx/>
              <a:buNone/>
              <a:tabLst/>
              <a:defRPr/>
            </a:pPr>
            <a:r>
              <a:rPr kumimoji="0" lang="en-US" sz="10428" b="0" i="0" u="none" strike="noStrike" kern="1200" cap="none" spc="208" normalizeH="0" baseline="0" noProof="0" dirty="0">
                <a:ln>
                  <a:noFill/>
                </a:ln>
                <a:solidFill>
                  <a:srgbClr val="FFFFFF"/>
                </a:solidFill>
                <a:effectLst/>
                <a:uLnTx/>
                <a:uFillTx/>
                <a:latin typeface="Bebas Neue Cyrillic"/>
                <a:ea typeface="+mn-ea"/>
                <a:cs typeface="+mn-cs"/>
              </a:rPr>
              <a:t>CLR</a:t>
            </a:r>
          </a:p>
        </p:txBody>
      </p:sp>
      <p:sp>
        <p:nvSpPr>
          <p:cNvPr id="11" name="TextBox 11">
            <a:extLst>
              <a:ext uri="{FF2B5EF4-FFF2-40B4-BE49-F238E27FC236}">
                <a16:creationId xmlns:a16="http://schemas.microsoft.com/office/drawing/2014/main" id="{4777F3BF-955C-A94C-0077-18EC19AE5982}"/>
              </a:ext>
            </a:extLst>
          </p:cNvPr>
          <p:cNvSpPr txBox="1"/>
          <p:nvPr/>
        </p:nvSpPr>
        <p:spPr>
          <a:xfrm>
            <a:off x="12196792" y="9083770"/>
            <a:ext cx="5308698" cy="526466"/>
          </a:xfrm>
          <a:prstGeom prst="rect">
            <a:avLst/>
          </a:prstGeom>
        </p:spPr>
        <p:txBody>
          <a:bodyPr lIns="0" tIns="0" rIns="0" bIns="0" rtlCol="0" anchor="t">
            <a:spAutoFit/>
          </a:bodyPr>
          <a:lstStyle/>
          <a:p>
            <a:pPr marL="0" marR="0" lvl="0" indent="0" algn="r" defTabSz="914400" rtl="0" eaLnBrk="1" fontAlgn="auto" latinLnBrk="0" hangingPunct="1">
              <a:lnSpc>
                <a:spcPts val="4267"/>
              </a:lnSpc>
              <a:spcBef>
                <a:spcPts val="0"/>
              </a:spcBef>
              <a:spcAft>
                <a:spcPts val="0"/>
              </a:spcAft>
              <a:buClrTx/>
              <a:buSzTx/>
              <a:buFontTx/>
              <a:buNone/>
              <a:tabLst/>
              <a:defRPr/>
            </a:pPr>
            <a:r>
              <a:rPr kumimoji="0" lang="en-US" sz="3048" b="0" i="0" u="none" strike="noStrike" kern="1200" cap="none" spc="97" normalizeH="0" baseline="0" noProof="0" dirty="0">
                <a:ln>
                  <a:noFill/>
                </a:ln>
                <a:solidFill>
                  <a:srgbClr val="FFFFFF"/>
                </a:solidFill>
                <a:effectLst/>
                <a:uLnTx/>
                <a:uFillTx/>
                <a:latin typeface="Roboto Condensed"/>
                <a:ea typeface="+mn-ea"/>
                <a:cs typeface="+mn-cs"/>
              </a:rPr>
              <a:t>#FORWARDTOGETHER</a:t>
            </a:r>
          </a:p>
        </p:txBody>
      </p:sp>
      <p:sp>
        <p:nvSpPr>
          <p:cNvPr id="13" name="TextBox 13">
            <a:extLst>
              <a:ext uri="{FF2B5EF4-FFF2-40B4-BE49-F238E27FC236}">
                <a16:creationId xmlns:a16="http://schemas.microsoft.com/office/drawing/2014/main" id="{EF715782-34D5-CC31-07EF-0ED2FF3345D7}"/>
              </a:ext>
            </a:extLst>
          </p:cNvPr>
          <p:cNvSpPr txBox="1"/>
          <p:nvPr/>
        </p:nvSpPr>
        <p:spPr>
          <a:xfrm>
            <a:off x="5486400" y="3238500"/>
            <a:ext cx="10378133" cy="2821735"/>
          </a:xfrm>
          <a:prstGeom prst="rect">
            <a:avLst/>
          </a:prstGeom>
        </p:spPr>
        <p:txBody>
          <a:bodyPr lIns="0" tIns="0" rIns="0" bIns="0" rtlCol="0" anchor="t">
            <a:spAutoFit/>
          </a:bodyPr>
          <a:lstStyle/>
          <a:p>
            <a:pPr marL="0" marR="0" lvl="0" indent="0" algn="ctr" defTabSz="914400" rtl="0" eaLnBrk="1" fontAlgn="auto" latinLnBrk="0" hangingPunct="1">
              <a:lnSpc>
                <a:spcPts val="10952"/>
              </a:lnSpc>
              <a:spcBef>
                <a:spcPts val="0"/>
              </a:spcBef>
              <a:spcAft>
                <a:spcPts val="0"/>
              </a:spcAft>
              <a:buClrTx/>
              <a:buSzTx/>
              <a:buFontTx/>
              <a:buNone/>
              <a:tabLst/>
              <a:defRPr/>
            </a:pPr>
            <a:r>
              <a:rPr kumimoji="0" lang="en-US" sz="10430" b="0" i="0" u="none" strike="noStrike" kern="1200" cap="none" spc="208" normalizeH="0" baseline="0" noProof="0" dirty="0">
                <a:ln>
                  <a:noFill/>
                </a:ln>
                <a:solidFill>
                  <a:srgbClr val="FFFFFF"/>
                </a:solidFill>
                <a:effectLst/>
                <a:uLnTx/>
                <a:uFillTx/>
                <a:latin typeface="+mj-lt"/>
                <a:ea typeface="+mn-ea"/>
                <a:cs typeface="+mn-cs"/>
              </a:rPr>
              <a:t>GENERAL FUND EXPENDITURES</a:t>
            </a:r>
          </a:p>
        </p:txBody>
      </p:sp>
      <p:sp>
        <p:nvSpPr>
          <p:cNvPr id="14" name="Freeform 14">
            <a:extLst>
              <a:ext uri="{FF2B5EF4-FFF2-40B4-BE49-F238E27FC236}">
                <a16:creationId xmlns:a16="http://schemas.microsoft.com/office/drawing/2014/main" id="{EEC6C135-EC69-05EB-D883-FBCB48916024}"/>
              </a:ext>
            </a:extLst>
          </p:cNvPr>
          <p:cNvSpPr/>
          <p:nvPr/>
        </p:nvSpPr>
        <p:spPr>
          <a:xfrm>
            <a:off x="525601" y="7675457"/>
            <a:ext cx="2746203" cy="2273895"/>
          </a:xfrm>
          <a:custGeom>
            <a:avLst/>
            <a:gdLst/>
            <a:ahLst/>
            <a:cxnLst/>
            <a:rect l="l" t="t" r="r" b="b"/>
            <a:pathLst>
              <a:path w="2746203" h="2273895">
                <a:moveTo>
                  <a:pt x="0" y="0"/>
                </a:moveTo>
                <a:lnTo>
                  <a:pt x="2746202" y="0"/>
                </a:lnTo>
                <a:lnTo>
                  <a:pt x="2746202" y="2273895"/>
                </a:lnTo>
                <a:lnTo>
                  <a:pt x="0" y="2273895"/>
                </a:lnTo>
                <a:lnTo>
                  <a:pt x="0" y="0"/>
                </a:lnTo>
                <a:close/>
              </a:path>
            </a:pathLst>
          </a:custGeom>
          <a:blipFill>
            <a:blip r:embed="rId2"/>
            <a:stretch>
              <a:fillRect b="-5049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46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E8E66-0D21-7C4F-0115-D2FDCF53C99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BB05226-5198-9926-D7D4-AA28DE22DFE5}"/>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F6D75632-3EFB-1DF1-18C0-193B95099B28}"/>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E3A7545F-B2A0-009E-E10D-7F738AF15BFA}"/>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58973893-A497-BF17-64BC-CDAA985CD7E6}"/>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B881A04F-B368-22C7-7B48-3415CCDBCC4C}"/>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B8C5DE3E-D661-2C0E-859C-2DEE72C7459A}"/>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8F61D7E0-9035-DB57-062F-B38C892969B4}"/>
              </a:ext>
            </a:extLst>
          </p:cNvPr>
          <p:cNvSpPr txBox="1"/>
          <p:nvPr/>
        </p:nvSpPr>
        <p:spPr>
          <a:xfrm>
            <a:off x="10256209" y="8156227"/>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5E6B4624-1E6B-BAFF-714F-BBD13EBDE63E}"/>
              </a:ext>
            </a:extLst>
          </p:cNvPr>
          <p:cNvSpPr txBox="1"/>
          <p:nvPr/>
        </p:nvSpPr>
        <p:spPr>
          <a:xfrm>
            <a:off x="11732165"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85CB4A2C-D358-0AD5-30BA-7E7697067A63}"/>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GENERAL FUND – EXPENDITURES BY CATEGORY FISCAL YEARS 2023 - 2025</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pic>
        <p:nvPicPr>
          <p:cNvPr id="8" name="Picture 7">
            <a:extLst>
              <a:ext uri="{FF2B5EF4-FFF2-40B4-BE49-F238E27FC236}">
                <a16:creationId xmlns:a16="http://schemas.microsoft.com/office/drawing/2014/main" id="{8B86FF76-01D2-8B17-E0C0-B85175C562B0}"/>
              </a:ext>
            </a:extLst>
          </p:cNvPr>
          <p:cNvPicPr>
            <a:picLocks noChangeAspect="1"/>
          </p:cNvPicPr>
          <p:nvPr/>
        </p:nvPicPr>
        <p:blipFill>
          <a:blip r:embed="rId3"/>
          <a:stretch>
            <a:fillRect/>
          </a:stretch>
        </p:blipFill>
        <p:spPr>
          <a:xfrm>
            <a:off x="1076324" y="2351665"/>
            <a:ext cx="15720658" cy="4908941"/>
          </a:xfrm>
          <a:prstGeom prst="rect">
            <a:avLst/>
          </a:prstGeom>
        </p:spPr>
      </p:pic>
    </p:spTree>
    <p:extLst>
      <p:ext uri="{BB962C8B-B14F-4D97-AF65-F5344CB8AC3E}">
        <p14:creationId xmlns:p14="http://schemas.microsoft.com/office/powerpoint/2010/main" val="2884863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3ADEC-B070-EDE7-E0A2-3D1AD7097D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AF6FD6-CFED-E870-15BC-733A535BD4AE}"/>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3">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30589ADE-2AD0-A809-2A95-5D188944329B}"/>
              </a:ext>
            </a:extLst>
          </p:cNvPr>
          <p:cNvGrpSpPr/>
          <p:nvPr/>
        </p:nvGrpSpPr>
        <p:grpSpPr>
          <a:xfrm>
            <a:off x="1004888" y="551692"/>
            <a:ext cx="16278225" cy="9460890"/>
            <a:chOff x="0" y="-31750"/>
            <a:chExt cx="21704300" cy="12148710"/>
          </a:xfrm>
        </p:grpSpPr>
        <p:sp>
          <p:nvSpPr>
            <p:cNvPr id="4" name="AutoShape 4">
              <a:extLst>
                <a:ext uri="{FF2B5EF4-FFF2-40B4-BE49-F238E27FC236}">
                  <a16:creationId xmlns:a16="http://schemas.microsoft.com/office/drawing/2014/main" id="{F38BF73B-3D18-BB19-0C21-4FDE855457B4}"/>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CFB7297C-FC23-A05A-863F-E15EFD0FD209}"/>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8DB67E2A-FA16-6CC0-BF35-DA300A2DCCC3}"/>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B872E446-5CB4-ECAB-2837-F7DDB9F900FC}"/>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3AC514D8-02AC-47C6-EB26-4190E9D88BEA}"/>
              </a:ext>
            </a:extLst>
          </p:cNvPr>
          <p:cNvSpPr txBox="1"/>
          <p:nvPr/>
        </p:nvSpPr>
        <p:spPr>
          <a:xfrm>
            <a:off x="10232399" y="8119592"/>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6A400205-6999-94D0-E421-8755922866C1}"/>
              </a:ext>
            </a:extLst>
          </p:cNvPr>
          <p:cNvSpPr txBox="1"/>
          <p:nvPr/>
        </p:nvSpPr>
        <p:spPr>
          <a:xfrm>
            <a:off x="11684542" y="9169903"/>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16459AF2-A22C-A075-C439-42575310ACAA}"/>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2025 GENERAL FUND PERSONNEL BUDGET</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4" name="TextBox 13">
            <a:extLst>
              <a:ext uri="{FF2B5EF4-FFF2-40B4-BE49-F238E27FC236}">
                <a16:creationId xmlns:a16="http://schemas.microsoft.com/office/drawing/2014/main" id="{DE9D522E-B851-F87D-F0BC-2432A7128117}"/>
              </a:ext>
            </a:extLst>
          </p:cNvPr>
          <p:cNvSpPr txBox="1"/>
          <p:nvPr/>
        </p:nvSpPr>
        <p:spPr>
          <a:xfrm>
            <a:off x="1264482" y="1789933"/>
            <a:ext cx="15711411" cy="6186309"/>
          </a:xfrm>
          <a:prstGeom prst="rect">
            <a:avLst/>
          </a:prstGeom>
          <a:noFill/>
        </p:spPr>
        <p:txBody>
          <a:bodyPr wrap="square" rtlCol="0">
            <a:spAutoFit/>
          </a:bodyPr>
          <a:lstStyle/>
          <a:p>
            <a:pPr marL="742950" lvl="1" indent="-285750">
              <a:buFont typeface="Wingdings" panose="05000000000000000000" pitchFamily="2" charset="2"/>
              <a:buChar char="Ø"/>
              <a:defRPr/>
            </a:pPr>
            <a:r>
              <a:rPr kumimoji="0" lang="en-US" sz="4400" i="0" u="none" strike="noStrike" kern="1200" cap="none" spc="0" normalizeH="0" baseline="0" noProof="0" dirty="0">
                <a:ln>
                  <a:noFill/>
                </a:ln>
                <a:solidFill>
                  <a:prstClr val="black"/>
                </a:solidFill>
                <a:effectLst/>
                <a:uLnTx/>
                <a:uFillTx/>
                <a:latin typeface="Calibri"/>
                <a:ea typeface="+mn-ea"/>
                <a:cs typeface="+mn-cs"/>
              </a:rPr>
              <a:t>Net increase of $5,156,566 to the General Fund Personnel budget from the 2024 Original Budget. </a:t>
            </a:r>
            <a:r>
              <a:rPr lang="en-US" sz="4400" dirty="0"/>
              <a:t>The increase includes Salary increases for Police, Fire, and 1.75% for Non-Uniform personnel and Health Insurance.</a:t>
            </a: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L="742950" lvl="1" indent="-285750">
              <a:buFont typeface="Wingdings" panose="05000000000000000000" pitchFamily="2" charset="2"/>
              <a:buChar char="Ø"/>
              <a:defRPr/>
            </a:pPr>
            <a:r>
              <a:rPr kumimoji="0" lang="en-US" sz="4400" i="0" u="none" strike="noStrike" kern="1200" cap="none" spc="0" normalizeH="0" baseline="0" noProof="0" dirty="0">
                <a:ln>
                  <a:noFill/>
                </a:ln>
                <a:solidFill>
                  <a:prstClr val="black"/>
                </a:solidFill>
                <a:effectLst/>
                <a:uLnTx/>
                <a:uFillTx/>
                <a:latin typeface="Calibri"/>
                <a:ea typeface="+mn-ea"/>
                <a:cs typeface="+mn-cs"/>
              </a:rPr>
              <a:t>The vacancy savings will increase to $11,000,000 in 2025 from $7,000,000 in 2024</a:t>
            </a:r>
          </a:p>
          <a:p>
            <a:pPr marL="742950" lvl="1" indent="-285750">
              <a:buFont typeface="Wingdings" panose="05000000000000000000" pitchFamily="2" charset="2"/>
              <a:buChar char="Ø"/>
              <a:defRPr/>
            </a:pPr>
            <a:r>
              <a:rPr lang="en-US" sz="4400" dirty="0">
                <a:solidFill>
                  <a:prstClr val="black"/>
                </a:solidFill>
                <a:latin typeface="Calibri"/>
              </a:rPr>
              <a:t>As noted previously, in the General Fund Full-Time Staffing schedule, the number of positions will increase by </a:t>
            </a:r>
            <a:r>
              <a:rPr lang="en-US" sz="4400" b="1" dirty="0">
                <a:solidFill>
                  <a:prstClr val="black"/>
                </a:solidFill>
                <a:latin typeface="Calibri"/>
              </a:rPr>
              <a:t>12 </a:t>
            </a:r>
            <a:r>
              <a:rPr lang="en-US" sz="4400" dirty="0">
                <a:solidFill>
                  <a:prstClr val="black"/>
                </a:solidFill>
                <a:latin typeface="Calibri"/>
              </a:rPr>
              <a:t>to </a:t>
            </a:r>
            <a:r>
              <a:rPr lang="en-US" sz="4400" b="1" dirty="0">
                <a:solidFill>
                  <a:prstClr val="black"/>
                </a:solidFill>
                <a:latin typeface="Calibri"/>
              </a:rPr>
              <a:t>1,780</a:t>
            </a:r>
            <a:r>
              <a:rPr lang="en-US" sz="4400" dirty="0">
                <a:solidFill>
                  <a:prstClr val="black"/>
                </a:solidFill>
                <a:latin typeface="Calibri"/>
              </a:rPr>
              <a:t>, from the 2024 Adopted Budget.</a:t>
            </a:r>
            <a:endParaRPr kumimoji="0" lang="en-US" sz="440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248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5BAFE-31EF-6B63-0DCB-9D0C9541529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8EB7E4-1484-1935-0ED4-ADE9D3960D39}"/>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3">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C8FE7B16-52E4-A0AD-3690-BC2E89F44B8F}"/>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D0E3CED4-13F0-730E-E0AC-9CEEBDA83014}"/>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E1537DAD-A723-F14C-B407-54F1164F7AF9}"/>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7F8B080B-8971-CAFE-5A2D-4A079293A1BA}"/>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3BEB60FB-1ADD-19A6-9A9F-3CACAAB5C233}"/>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77E74AD6-DB73-169F-D28D-5A05722712F9}"/>
              </a:ext>
            </a:extLst>
          </p:cNvPr>
          <p:cNvSpPr txBox="1"/>
          <p:nvPr/>
        </p:nvSpPr>
        <p:spPr>
          <a:xfrm>
            <a:off x="10280022" y="8089874"/>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F3FC042B-DA87-6F04-AF2B-F4C2241B4A5B}"/>
              </a:ext>
            </a:extLst>
          </p:cNvPr>
          <p:cNvSpPr txBox="1"/>
          <p:nvPr/>
        </p:nvSpPr>
        <p:spPr>
          <a:xfrm>
            <a:off x="11732165"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44B9C963-A6E6-2640-AE14-AFB0C93B76E6}"/>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2025 GENERAL FUND PERSONNEL – KEY CHANGES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4" name="TextBox 13">
            <a:extLst>
              <a:ext uri="{FF2B5EF4-FFF2-40B4-BE49-F238E27FC236}">
                <a16:creationId xmlns:a16="http://schemas.microsoft.com/office/drawing/2014/main" id="{DE31C622-1B25-9971-9D79-58EFE58736AD}"/>
              </a:ext>
            </a:extLst>
          </p:cNvPr>
          <p:cNvSpPr txBox="1"/>
          <p:nvPr/>
        </p:nvSpPr>
        <p:spPr>
          <a:xfrm>
            <a:off x="1264482" y="2352461"/>
            <a:ext cx="15711411" cy="8894743"/>
          </a:xfrm>
          <a:prstGeom prst="rect">
            <a:avLst/>
          </a:prstGeom>
          <a:noFill/>
        </p:spPr>
        <p:txBody>
          <a:bodyPr wrap="square" rtlCol="0">
            <a:spAutoFit/>
          </a:bodyPr>
          <a:lstStyle/>
          <a:p>
            <a:pPr marL="742950" lvl="1" indent="-285750">
              <a:buFont typeface="Wingdings" panose="05000000000000000000" pitchFamily="2" charset="2"/>
              <a:buChar char="Ø"/>
              <a:defRPr/>
            </a:pPr>
            <a:r>
              <a:rPr kumimoji="0" lang="en-US" sz="4400" i="0" u="none" strike="noStrike" kern="1200" cap="none" spc="0" normalizeH="0" baseline="0" noProof="0" dirty="0">
                <a:ln>
                  <a:noFill/>
                </a:ln>
                <a:solidFill>
                  <a:prstClr val="black"/>
                </a:solidFill>
                <a:effectLst/>
                <a:uLnTx/>
                <a:uFillTx/>
                <a:latin typeface="Calibri"/>
                <a:ea typeface="+mn-ea"/>
                <a:cs typeface="+mn-cs"/>
              </a:rPr>
              <a:t>Salary Increases, Health Insurance and Position adds - $8,204,637</a:t>
            </a:r>
          </a:p>
          <a:p>
            <a:pPr marL="742950" lvl="1" indent="-285750">
              <a:buFont typeface="Wingdings" panose="05000000000000000000" pitchFamily="2" charset="2"/>
              <a:buChar char="Ø"/>
              <a:defRPr/>
            </a:pPr>
            <a:r>
              <a:rPr kumimoji="0" lang="en-US" sz="4400" i="0" u="none" strike="noStrike" kern="1200" cap="none" spc="0" normalizeH="0" baseline="0" noProof="0" dirty="0">
                <a:ln>
                  <a:noFill/>
                </a:ln>
                <a:solidFill>
                  <a:prstClr val="black"/>
                </a:solidFill>
                <a:effectLst/>
                <a:uLnTx/>
                <a:uFillTx/>
                <a:latin typeface="Calibri"/>
                <a:ea typeface="+mn-ea"/>
                <a:cs typeface="+mn-cs"/>
              </a:rPr>
              <a:t>3 Homelessness Positions - $321,025</a:t>
            </a:r>
          </a:p>
          <a:p>
            <a:pPr marL="742950" lvl="1" indent="-285750">
              <a:buFont typeface="Wingdings" panose="05000000000000000000" pitchFamily="2" charset="2"/>
              <a:buChar char="Ø"/>
              <a:defRPr/>
            </a:pPr>
            <a:r>
              <a:rPr lang="en-US" sz="4400" dirty="0">
                <a:solidFill>
                  <a:prstClr val="black"/>
                </a:solidFill>
                <a:latin typeface="Calibri"/>
              </a:rPr>
              <a:t>2 Zoo Positions - $144,112</a:t>
            </a:r>
          </a:p>
          <a:p>
            <a:pPr marL="742950" lvl="1" indent="-285750">
              <a:buFont typeface="Wingdings" panose="05000000000000000000" pitchFamily="2" charset="2"/>
              <a:buChar char="Ø"/>
              <a:defRPr/>
            </a:pPr>
            <a:r>
              <a:rPr kumimoji="0" lang="en-US" sz="4400" i="0" u="none" strike="noStrike" kern="1200" cap="none" spc="0" normalizeH="0" baseline="0" noProof="0" dirty="0">
                <a:ln>
                  <a:noFill/>
                </a:ln>
                <a:solidFill>
                  <a:prstClr val="black"/>
                </a:solidFill>
                <a:effectLst/>
                <a:uLnTx/>
                <a:uFillTx/>
                <a:latin typeface="Calibri"/>
                <a:ea typeface="+mn-ea"/>
                <a:cs typeface="+mn-cs"/>
              </a:rPr>
              <a:t>Change in Closed Police</a:t>
            </a:r>
            <a:r>
              <a:rPr lang="en-US" sz="4400" dirty="0">
                <a:solidFill>
                  <a:prstClr val="black"/>
                </a:solidFill>
                <a:latin typeface="Calibri"/>
              </a:rPr>
              <a:t>,</a:t>
            </a:r>
            <a:r>
              <a:rPr kumimoji="0" lang="en-US" sz="4400" i="0" u="none" strike="noStrike" kern="1200" cap="none" spc="0" normalizeH="0" baseline="0" noProof="0" dirty="0">
                <a:ln>
                  <a:noFill/>
                </a:ln>
                <a:solidFill>
                  <a:prstClr val="black"/>
                </a:solidFill>
                <a:effectLst/>
                <a:uLnTx/>
                <a:uFillTx/>
                <a:latin typeface="Calibri"/>
                <a:ea typeface="+mn-ea"/>
                <a:cs typeface="+mn-cs"/>
              </a:rPr>
              <a:t> Fire, and Non-uniform Pension Plans - $200,534</a:t>
            </a:r>
          </a:p>
          <a:p>
            <a:pPr marL="742950" lvl="1" indent="-285750">
              <a:buFont typeface="Wingdings" panose="05000000000000000000" pitchFamily="2" charset="2"/>
              <a:buChar char="Ø"/>
              <a:defRPr/>
            </a:pPr>
            <a:r>
              <a:rPr lang="en-US" sz="4400" dirty="0">
                <a:solidFill>
                  <a:prstClr val="black"/>
                </a:solidFill>
                <a:latin typeface="Calibri"/>
              </a:rPr>
              <a:t>COBRA/Retiree (OPEB) - $154,000</a:t>
            </a:r>
          </a:p>
          <a:p>
            <a:pPr marL="742950" lvl="1" indent="-285750">
              <a:buFont typeface="Wingdings" panose="05000000000000000000" pitchFamily="2" charset="2"/>
              <a:buChar char="Ø"/>
              <a:defRPr/>
            </a:pPr>
            <a:r>
              <a:rPr kumimoji="0" lang="en-US" sz="4400" i="0" u="none" strike="noStrike" kern="1200" cap="none" spc="0" normalizeH="0" baseline="0" noProof="0" dirty="0">
                <a:ln>
                  <a:noFill/>
                </a:ln>
                <a:solidFill>
                  <a:prstClr val="black"/>
                </a:solidFill>
                <a:effectLst/>
                <a:uLnTx/>
                <a:uFillTx/>
                <a:latin typeface="Calibri"/>
                <a:ea typeface="+mn-ea"/>
                <a:cs typeface="+mn-cs"/>
              </a:rPr>
              <a:t>Change in Workers’ Compensation - $132,258</a:t>
            </a:r>
          </a:p>
          <a:p>
            <a:pPr lvl="1">
              <a:defRPr/>
            </a:pP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44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04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11AA4-F21B-F9AD-68C5-5C91094C9E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504A28-DE93-EDF6-1760-9D71A1731433}"/>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2196542C-74A2-82BA-53E1-972A91BE08F1}"/>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9F577666-E112-3C75-765C-DD5CA035B6C4}"/>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C9B10182-5A66-B914-5958-729BD59A72BA}"/>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9459542A-C763-6F26-F977-AB88524BCD3C}"/>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67A4A6C8-266A-6CBA-03B5-0FA2D5C3D632}"/>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C4C8C080-A0DC-F4CD-2006-669718F2F7BA}"/>
              </a:ext>
            </a:extLst>
          </p:cNvPr>
          <p:cNvSpPr txBox="1"/>
          <p:nvPr/>
        </p:nvSpPr>
        <p:spPr>
          <a:xfrm>
            <a:off x="10280022" y="8156227"/>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0CF03CDE-ABB2-DFF8-975D-EC336D9E92BF}"/>
              </a:ext>
            </a:extLst>
          </p:cNvPr>
          <p:cNvSpPr txBox="1"/>
          <p:nvPr/>
        </p:nvSpPr>
        <p:spPr>
          <a:xfrm>
            <a:off x="11708353"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D54B714A-1936-F849-47B4-8774738B5F4E}"/>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OTHER EXPENDITURE HIGHLIGHTS – FLEET FUEL AND VEHICLE AND EQUIPMENT MAINTENANCE </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4" name="TextBox 13">
            <a:extLst>
              <a:ext uri="{FF2B5EF4-FFF2-40B4-BE49-F238E27FC236}">
                <a16:creationId xmlns:a16="http://schemas.microsoft.com/office/drawing/2014/main" id="{502238B8-911F-6FC3-87A2-44F8D37AD928}"/>
              </a:ext>
            </a:extLst>
          </p:cNvPr>
          <p:cNvSpPr txBox="1"/>
          <p:nvPr/>
        </p:nvSpPr>
        <p:spPr>
          <a:xfrm>
            <a:off x="1264482" y="2352461"/>
            <a:ext cx="15711411" cy="3477875"/>
          </a:xfrm>
          <a:prstGeom prst="rect">
            <a:avLst/>
          </a:prstGeom>
          <a:noFill/>
        </p:spPr>
        <p:txBody>
          <a:bodyPr wrap="square" rtlCol="0">
            <a:spAutoFit/>
          </a:bodyPr>
          <a:lstStyle/>
          <a:p>
            <a:pPr marL="742950" lvl="1" indent="-285750">
              <a:buFont typeface="Wingdings" panose="05000000000000000000" pitchFamily="2" charset="2"/>
              <a:buChar char="Ø"/>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440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2A29B5AD-BC24-D700-C1D9-5918D4C2C4EB}"/>
              </a:ext>
            </a:extLst>
          </p:cNvPr>
          <p:cNvSpPr txBox="1"/>
          <p:nvPr/>
        </p:nvSpPr>
        <p:spPr>
          <a:xfrm>
            <a:off x="1264482" y="2352461"/>
            <a:ext cx="15711411" cy="618630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400" i="0" u="none" strike="noStrike" kern="1200" cap="none" spc="0" normalizeH="0" baseline="0" noProof="0">
                <a:ln>
                  <a:noFill/>
                </a:ln>
                <a:solidFill>
                  <a:prstClr val="black"/>
                </a:solidFill>
                <a:effectLst/>
                <a:uLnTx/>
                <a:uFillTx/>
                <a:latin typeface="Calibri"/>
                <a:ea typeface="+mn-ea"/>
                <a:cs typeface="+mn-cs"/>
              </a:rPr>
              <a:t>Fleet Services– Ensuring a Safe City</a:t>
            </a:r>
          </a:p>
          <a:p>
            <a:pPr marL="1028700" lvl="1" indent="-571500">
              <a:buFont typeface="Courier New" panose="02070309020205020404" pitchFamily="49" charset="0"/>
              <a:buChar char="o"/>
              <a:defRPr/>
            </a:pPr>
            <a:r>
              <a:rPr lang="en-US" sz="4400">
                <a:solidFill>
                  <a:prstClr val="black"/>
                </a:solidFill>
                <a:latin typeface="Calibri"/>
              </a:rPr>
              <a:t>$1.3 Mil Reduction in Fuel Costs.</a:t>
            </a:r>
          </a:p>
          <a:p>
            <a:pPr marL="1028700" lvl="1" indent="-571500">
              <a:buFont typeface="Courier New" panose="02070309020205020404" pitchFamily="49" charset="0"/>
              <a:buChar char="o"/>
              <a:defRPr/>
            </a:pPr>
            <a:r>
              <a:rPr lang="en-US" sz="4400">
                <a:solidFill>
                  <a:prstClr val="black"/>
                </a:solidFill>
                <a:latin typeface="Calibri"/>
              </a:rPr>
              <a:t>$270K in additional Labor Costs.</a:t>
            </a:r>
          </a:p>
          <a:p>
            <a:pPr marL="1028700" lvl="1" indent="-571500">
              <a:buFont typeface="Courier New" panose="02070309020205020404" pitchFamily="49" charset="0"/>
              <a:buChar char="o"/>
              <a:defRPr/>
            </a:pPr>
            <a:r>
              <a:rPr lang="en-US" sz="4400">
                <a:solidFill>
                  <a:prstClr val="black"/>
                </a:solidFill>
                <a:latin typeface="Calibri"/>
              </a:rPr>
              <a:t>$80K in additional Vehicle Storage Costs.</a:t>
            </a:r>
          </a:p>
          <a:p>
            <a:pPr marL="1028700" lvl="1" indent="-571500">
              <a:buFont typeface="Courier New" panose="02070309020205020404" pitchFamily="49" charset="0"/>
              <a:buChar char="o"/>
              <a:defRPr/>
            </a:pPr>
            <a:r>
              <a:rPr kumimoji="0" lang="en-US" sz="4400" i="0" u="none" strike="noStrike" kern="1200" cap="none" spc="0" normalizeH="0" baseline="0" noProof="0">
                <a:ln>
                  <a:noFill/>
                </a:ln>
                <a:solidFill>
                  <a:prstClr val="black"/>
                </a:solidFill>
                <a:effectLst/>
                <a:uLnTx/>
                <a:uFillTx/>
                <a:latin typeface="Calibri"/>
                <a:ea typeface="+mn-ea"/>
                <a:cs typeface="+mn-cs"/>
              </a:rPr>
              <a:t>No change in Equipment Maintenance charges.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440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63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27196-53EF-BEB2-E8B3-BE5DC0E87C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0F93BB-C195-FBE9-40E2-DE69250E7E89}"/>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0596C9CC-7421-9431-B215-99F0FF60B42B}"/>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1CA45E47-31D8-F89F-B468-AB155A3FDC08}"/>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303E1A24-4736-2DC0-3ADF-3ADEE0E672EE}"/>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2F313960-D7D4-4647-4EAA-758EBADC0444}"/>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41CF0619-F58C-78EF-0983-482F05179E77}"/>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9CA64113-98E3-C3C2-62F2-63C2370FE873}"/>
              </a:ext>
            </a:extLst>
          </p:cNvPr>
          <p:cNvSpPr txBox="1"/>
          <p:nvPr/>
        </p:nvSpPr>
        <p:spPr>
          <a:xfrm>
            <a:off x="10280022" y="813560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5DD4C8AC-CBD6-00C5-C8FF-99855F04B49C}"/>
              </a:ext>
            </a:extLst>
          </p:cNvPr>
          <p:cNvSpPr txBox="1"/>
          <p:nvPr/>
        </p:nvSpPr>
        <p:spPr>
          <a:xfrm>
            <a:off x="11732165" y="9089343"/>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5D0D415C-582D-3B54-9CA6-26295992DD48}"/>
              </a:ext>
            </a:extLst>
          </p:cNvPr>
          <p:cNvSpPr txBox="1"/>
          <p:nvPr/>
        </p:nvSpPr>
        <p:spPr>
          <a:xfrm>
            <a:off x="981076" y="563921"/>
            <a:ext cx="16278224" cy="923330"/>
          </a:xfrm>
          <a:prstGeom prst="rect">
            <a:avLst/>
          </a:prstGeom>
        </p:spPr>
        <p:txBody>
          <a:bodyPr wrap="square" lIns="0" tIns="0" rIns="0" bIns="0" rtlCol="0" anchor="t">
            <a:spAutoFit/>
          </a:bodyPr>
          <a:lstStyle/>
          <a:p>
            <a:pPr algn="ctr">
              <a:defRPr/>
            </a:pPr>
            <a:r>
              <a:rPr lang="en-US" sz="6000" spc="208" dirty="0">
                <a:solidFill>
                  <a:srgbClr val="172F6E"/>
                </a:solidFill>
                <a:latin typeface="+mj-lt"/>
              </a:rPr>
              <a:t>CORE VALUES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C3445682-F051-F61B-E6A6-AE6C52C6D84B}"/>
              </a:ext>
            </a:extLst>
          </p:cNvPr>
          <p:cNvSpPr txBox="1"/>
          <p:nvPr/>
        </p:nvSpPr>
        <p:spPr>
          <a:xfrm>
            <a:off x="1052581" y="1790700"/>
            <a:ext cx="15559019" cy="4154984"/>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400" b="1" dirty="0">
                <a:ea typeface="Calibri"/>
                <a:cs typeface="Calibri"/>
              </a:rPr>
              <a:t>Equity</a:t>
            </a:r>
          </a:p>
          <a:p>
            <a:pPr marL="285750" indent="-285750">
              <a:buFont typeface="Wingdings" panose="05000000000000000000" pitchFamily="2" charset="2"/>
              <a:buChar char="Ø"/>
            </a:pPr>
            <a:r>
              <a:rPr lang="en-US" sz="4400" b="1" dirty="0">
                <a:ea typeface="Calibri"/>
                <a:cs typeface="Calibri"/>
              </a:rPr>
              <a:t>People-Centered</a:t>
            </a:r>
          </a:p>
          <a:p>
            <a:pPr marL="285750" indent="-285750">
              <a:buFont typeface="Wingdings" panose="05000000000000000000" pitchFamily="2" charset="2"/>
              <a:buChar char="Ø"/>
            </a:pPr>
            <a:r>
              <a:rPr lang="en-US" sz="4400" b="1" dirty="0">
                <a:ea typeface="Calibri"/>
                <a:cs typeface="Calibri"/>
              </a:rPr>
              <a:t>Accountability</a:t>
            </a:r>
          </a:p>
          <a:p>
            <a:pPr marL="285750" indent="-285750">
              <a:buFont typeface="Wingdings" panose="05000000000000000000" pitchFamily="2" charset="2"/>
              <a:buChar char="Ø"/>
            </a:pPr>
            <a:r>
              <a:rPr lang="en-US" sz="4400" b="1" dirty="0">
                <a:ea typeface="Calibri"/>
                <a:cs typeface="Calibri"/>
              </a:rPr>
              <a:t>Innovation</a:t>
            </a:r>
          </a:p>
          <a:p>
            <a:pPr marL="285750" indent="-285750">
              <a:buFont typeface="Wingdings" panose="05000000000000000000" pitchFamily="2" charset="2"/>
              <a:buChar char="Ø"/>
            </a:pPr>
            <a:r>
              <a:rPr lang="en-US" sz="4400" b="1" dirty="0">
                <a:ea typeface="Calibri"/>
                <a:cs typeface="Calibri"/>
              </a:rPr>
              <a:t>Exceptional Service</a:t>
            </a:r>
          </a:p>
          <a:p>
            <a:pPr marL="285750" indent="-285750">
              <a:buFont typeface="Wingdings" panose="05000000000000000000" pitchFamily="2" charset="2"/>
              <a:buChar char="Ø"/>
            </a:pPr>
            <a:r>
              <a:rPr lang="en-US" sz="4400" b="1" dirty="0">
                <a:ea typeface="Calibri"/>
                <a:cs typeface="Calibri"/>
              </a:rPr>
              <a:t>Professionalism</a:t>
            </a:r>
          </a:p>
        </p:txBody>
      </p:sp>
    </p:spTree>
    <p:extLst>
      <p:ext uri="{BB962C8B-B14F-4D97-AF65-F5344CB8AC3E}">
        <p14:creationId xmlns:p14="http://schemas.microsoft.com/office/powerpoint/2010/main" val="1864391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F3474-612F-BC89-EDBA-F584FB4607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C8859CA-0CB4-2814-0775-6682DFAFA129}"/>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44259A5C-4425-E6B7-3476-7F21DD812EC1}"/>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3ACF0211-66CD-1A2A-640B-BA43BB26D473}"/>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AA30F4A8-9BC0-EEC7-462D-1716D0D54C37}"/>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09B96438-D9B0-E3FD-8956-34453952F216}"/>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7C12374F-C90C-BBB6-5508-7CB7F33AFB4D}"/>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99D8BC16-2645-88DF-360B-F928A3F0FF69}"/>
              </a:ext>
            </a:extLst>
          </p:cNvPr>
          <p:cNvSpPr txBox="1"/>
          <p:nvPr/>
        </p:nvSpPr>
        <p:spPr>
          <a:xfrm>
            <a:off x="10280022" y="8157219"/>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7EF6E81B-3FED-261E-213C-1D5E54944681}"/>
              </a:ext>
            </a:extLst>
          </p:cNvPr>
          <p:cNvSpPr txBox="1"/>
          <p:nvPr/>
        </p:nvSpPr>
        <p:spPr>
          <a:xfrm>
            <a:off x="11684471"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83582321-668F-D91E-371C-E78BAD7E24F3}"/>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OTHER EXPENDITURE HIGHLIGHTS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4" name="TextBox 13">
            <a:extLst>
              <a:ext uri="{FF2B5EF4-FFF2-40B4-BE49-F238E27FC236}">
                <a16:creationId xmlns:a16="http://schemas.microsoft.com/office/drawing/2014/main" id="{3AC36F24-69D5-D3C4-46E3-EE93C4AAC2AB}"/>
              </a:ext>
            </a:extLst>
          </p:cNvPr>
          <p:cNvSpPr txBox="1"/>
          <p:nvPr/>
        </p:nvSpPr>
        <p:spPr>
          <a:xfrm>
            <a:off x="1264482" y="2352461"/>
            <a:ext cx="15711411" cy="68634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400" i="0" u="none" strike="noStrike" kern="1200" cap="none" spc="0" normalizeH="0" baseline="0" noProof="0">
                <a:ln>
                  <a:noFill/>
                </a:ln>
                <a:solidFill>
                  <a:prstClr val="black"/>
                </a:solidFill>
                <a:effectLst/>
                <a:uLnTx/>
                <a:uFillTx/>
                <a:latin typeface="Calibri"/>
                <a:ea typeface="+mn-ea"/>
                <a:cs typeface="+mn-cs"/>
              </a:rPr>
              <a:t>Homelessness Efforts – Ensuring a Safe City</a:t>
            </a:r>
          </a:p>
          <a:p>
            <a:pPr marL="742950" lvl="1" indent="-285750">
              <a:buFont typeface="Wingdings" panose="05000000000000000000" pitchFamily="2" charset="2"/>
              <a:buChar char="Ø"/>
              <a:defRPr/>
            </a:pPr>
            <a:r>
              <a:rPr lang="en-US" sz="4400">
                <a:solidFill>
                  <a:prstClr val="black"/>
                </a:solidFill>
                <a:latin typeface="Calibri"/>
              </a:rPr>
              <a:t>2 new Engagement Specialists and vehicles</a:t>
            </a:r>
          </a:p>
          <a:p>
            <a:pPr marL="742950" lvl="1" indent="-285750">
              <a:buFont typeface="Wingdings" panose="05000000000000000000" pitchFamily="2" charset="2"/>
              <a:buChar char="Ø"/>
              <a:defRPr/>
            </a:pPr>
            <a:r>
              <a:rPr lang="en-US" sz="4400">
                <a:solidFill>
                  <a:prstClr val="black"/>
                </a:solidFill>
                <a:latin typeface="Calibri"/>
              </a:rPr>
              <a:t>1 new data analyst position</a:t>
            </a:r>
          </a:p>
          <a:p>
            <a:pPr marL="742950" lvl="1" indent="-285750">
              <a:buFont typeface="Wingdings" panose="05000000000000000000" pitchFamily="2" charset="2"/>
              <a:buChar char="Ø"/>
              <a:defRPr/>
            </a:pPr>
            <a:r>
              <a:rPr lang="en-US" sz="4400">
                <a:solidFill>
                  <a:prstClr val="black"/>
                </a:solidFill>
                <a:latin typeface="Calibri"/>
              </a:rPr>
              <a:t>$50K in additional funds for the Land Bank</a:t>
            </a:r>
          </a:p>
          <a:p>
            <a:pPr marL="742950" lvl="1" indent="-285750">
              <a:buFont typeface="Wingdings" panose="05000000000000000000" pitchFamily="2" charset="2"/>
              <a:buChar char="Ø"/>
              <a:defRPr/>
            </a:pPr>
            <a:r>
              <a:rPr lang="en-US" sz="4400">
                <a:solidFill>
                  <a:prstClr val="black"/>
                </a:solidFill>
                <a:latin typeface="Calibri"/>
              </a:rPr>
              <a:t>$80K for Continuum of Care Services</a:t>
            </a:r>
          </a:p>
          <a:p>
            <a:pPr marL="742950" lvl="1" indent="-285750">
              <a:buFont typeface="Wingdings" panose="05000000000000000000" pitchFamily="2" charset="2"/>
              <a:buChar char="Ø"/>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440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1811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B6F77-D0D4-8759-BB5A-065E5AB1DB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7490D84-1597-DBE0-9DE3-FB5D921832A0}"/>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F719E6D0-AD55-3D51-FEF9-CCCCE872D1D8}"/>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8C2897C1-22DB-9C5D-33B8-6E116BB1311B}"/>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118511F9-78CA-F43A-028D-4D37C9EE7AE9}"/>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1BE5609B-8DE9-121F-BE7A-C85732E128D5}"/>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627DA5D8-972A-7427-8D32-579A8876086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74FE9AF5-5989-A022-F77B-15C2B335EFAD}"/>
              </a:ext>
            </a:extLst>
          </p:cNvPr>
          <p:cNvSpPr txBox="1"/>
          <p:nvPr/>
        </p:nvSpPr>
        <p:spPr>
          <a:xfrm>
            <a:off x="10280022" y="813560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B8028A8A-FBC7-358A-C525-48CE072BB65B}"/>
              </a:ext>
            </a:extLst>
          </p:cNvPr>
          <p:cNvSpPr txBox="1"/>
          <p:nvPr/>
        </p:nvSpPr>
        <p:spPr>
          <a:xfrm>
            <a:off x="11732165"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3885BAA8-E866-519C-FDFB-35C4C0DF1700}"/>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OTHER EXPENDITURE HIGHLIGHTS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4" name="TextBox 13">
            <a:extLst>
              <a:ext uri="{FF2B5EF4-FFF2-40B4-BE49-F238E27FC236}">
                <a16:creationId xmlns:a16="http://schemas.microsoft.com/office/drawing/2014/main" id="{D414FB13-ED5A-364F-FD58-A7605F409F67}"/>
              </a:ext>
            </a:extLst>
          </p:cNvPr>
          <p:cNvSpPr txBox="1"/>
          <p:nvPr/>
        </p:nvSpPr>
        <p:spPr>
          <a:xfrm>
            <a:off x="1264482" y="2352461"/>
            <a:ext cx="15711411" cy="68634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400" i="0" u="none" strike="noStrike" kern="1200" cap="none" spc="0" normalizeH="0" baseline="0" noProof="0">
                <a:ln>
                  <a:noFill/>
                </a:ln>
                <a:solidFill>
                  <a:prstClr val="black"/>
                </a:solidFill>
                <a:effectLst/>
                <a:uLnTx/>
                <a:uFillTx/>
                <a:latin typeface="Calibri"/>
                <a:ea typeface="+mn-ea"/>
                <a:cs typeface="+mn-cs"/>
              </a:rPr>
              <a:t>Public Safety Investment – Ensuring a Safe City</a:t>
            </a:r>
          </a:p>
          <a:p>
            <a:pPr marL="742950" lvl="1" indent="-285750">
              <a:buFont typeface="Wingdings" panose="05000000000000000000" pitchFamily="2" charset="2"/>
              <a:buChar char="Ø"/>
              <a:defRPr/>
            </a:pPr>
            <a:r>
              <a:rPr lang="en-US" sz="4400">
                <a:solidFill>
                  <a:prstClr val="black"/>
                </a:solidFill>
                <a:latin typeface="Calibri"/>
              </a:rPr>
              <a:t>$890K in additional funding for public safety equipment and technology</a:t>
            </a:r>
          </a:p>
          <a:p>
            <a:pPr marL="285750" indent="-285750">
              <a:buFont typeface="Wingdings" panose="05000000000000000000" pitchFamily="2" charset="2"/>
              <a:buChar char="Ø"/>
              <a:defRPr/>
            </a:pPr>
            <a:r>
              <a:rPr lang="en-US" sz="4400">
                <a:solidFill>
                  <a:prstClr val="black"/>
                </a:solidFill>
                <a:latin typeface="Calibri"/>
              </a:rPr>
              <a:t>Sustainability Investment – Basic City Services</a:t>
            </a:r>
          </a:p>
          <a:p>
            <a:pPr marL="742950" lvl="1" indent="-285750">
              <a:buFont typeface="Wingdings" panose="05000000000000000000" pitchFamily="2" charset="2"/>
              <a:buChar char="Ø"/>
              <a:defRPr/>
            </a:pPr>
            <a:r>
              <a:rPr lang="en-US" sz="4400">
                <a:solidFill>
                  <a:prstClr val="black"/>
                </a:solidFill>
                <a:latin typeface="Calibri"/>
              </a:rPr>
              <a:t>$110K for operations and maintenance of Solar Facility</a:t>
            </a:r>
          </a:p>
          <a:p>
            <a:pPr marL="742950" lvl="1" indent="-285750">
              <a:buFont typeface="Wingdings" panose="05000000000000000000" pitchFamily="2" charset="2"/>
              <a:buChar char="Ø"/>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440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968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F5887-40B4-57B9-A1BD-00C81AFDDE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FC561BF-A4BD-D5EC-F6D4-7028DF69CDFB}"/>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9A5D5531-FBFA-D711-3B61-D3366A76D56D}"/>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17245F82-0AB0-921D-2D27-1311A6A0C06C}"/>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4C20C441-5B7C-1538-83EF-580A52F55DF5}"/>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5335680C-D887-A5B6-1DBD-7CD341B2D69A}"/>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CDB7A94D-C285-B753-B3D5-CDAC5AD24D93}"/>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AAE8D6D4-A74E-A0FB-0626-CAE8BA8EA8D6}"/>
              </a:ext>
            </a:extLst>
          </p:cNvPr>
          <p:cNvSpPr txBox="1"/>
          <p:nvPr/>
        </p:nvSpPr>
        <p:spPr>
          <a:xfrm>
            <a:off x="10280022" y="8137207"/>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E1CEA59F-075D-7EB1-2439-FBB76FCD8532}"/>
              </a:ext>
            </a:extLst>
          </p:cNvPr>
          <p:cNvSpPr txBox="1"/>
          <p:nvPr/>
        </p:nvSpPr>
        <p:spPr>
          <a:xfrm>
            <a:off x="11732165" y="9162867"/>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EF2428C1-59CA-1075-A383-1B7DBCABC4A2}"/>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OTHER EXPENDITURE HIGHLIGHTS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4" name="TextBox 13">
            <a:extLst>
              <a:ext uri="{FF2B5EF4-FFF2-40B4-BE49-F238E27FC236}">
                <a16:creationId xmlns:a16="http://schemas.microsoft.com/office/drawing/2014/main" id="{137663CF-B53C-DCEE-1BF5-EC3C681D6D2F}"/>
              </a:ext>
            </a:extLst>
          </p:cNvPr>
          <p:cNvSpPr txBox="1"/>
          <p:nvPr/>
        </p:nvSpPr>
        <p:spPr>
          <a:xfrm>
            <a:off x="1264482" y="2352461"/>
            <a:ext cx="15711411" cy="75405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400" i="0" u="none" strike="noStrike" kern="1200" cap="none" spc="0" normalizeH="0" baseline="0" noProof="0" dirty="0">
                <a:ln>
                  <a:noFill/>
                </a:ln>
                <a:solidFill>
                  <a:prstClr val="black"/>
                </a:solidFill>
                <a:effectLst/>
                <a:uLnTx/>
                <a:uFillTx/>
                <a:latin typeface="Calibri"/>
                <a:ea typeface="+mn-ea"/>
                <a:cs typeface="+mn-cs"/>
              </a:rPr>
              <a:t>Quality of Life Investment</a:t>
            </a:r>
          </a:p>
          <a:p>
            <a:pPr marL="742950" lvl="1" indent="-285750">
              <a:buFont typeface="Wingdings" panose="05000000000000000000" pitchFamily="2" charset="2"/>
              <a:buChar char="Ø"/>
              <a:defRPr/>
            </a:pPr>
            <a:r>
              <a:rPr lang="en-US" sz="4400" dirty="0">
                <a:solidFill>
                  <a:prstClr val="black"/>
                </a:solidFill>
                <a:latin typeface="Calibri"/>
              </a:rPr>
              <a:t>$60K for Concessions and Pro Shop at the Golf Courses.  Expected to generate $110K in additional revenue.  Net revenue positive of $50K.  </a:t>
            </a:r>
          </a:p>
          <a:p>
            <a:pPr marL="742950" lvl="1" indent="-285750">
              <a:buFont typeface="Wingdings" panose="05000000000000000000" pitchFamily="2" charset="2"/>
              <a:buChar char="Ø"/>
              <a:defRPr/>
            </a:pPr>
            <a:r>
              <a:rPr lang="en-US" sz="4400" dirty="0">
                <a:solidFill>
                  <a:prstClr val="black"/>
                </a:solidFill>
                <a:latin typeface="Calibri"/>
              </a:rPr>
              <a:t>2 additional positions at the Zoo – General Curator and Landscape Worker</a:t>
            </a:r>
          </a:p>
          <a:p>
            <a:pPr marL="742950" lvl="1" indent="-285750">
              <a:buFont typeface="Wingdings" panose="05000000000000000000" pitchFamily="2" charset="2"/>
              <a:buChar char="Ø"/>
              <a:defRPr/>
            </a:pP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44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9311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ED5A2-54A5-15D3-AF2F-149C85090BD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63536E0-9441-C6B2-567E-7BB60894AF41}"/>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B49EC8B-F232-C2F2-8924-43318982FCAB}"/>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EB83A77C-EDD3-1600-A198-37BCEABA24FF}"/>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16E952CC-2435-3417-181B-3387D97543E3}"/>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5F91FA38-58EC-75AE-A022-C77A7880613E}"/>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0CE27757-21FB-A99A-6635-422C789A4054}"/>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21DF29A8-E3F8-A671-520D-76DE973C294D}"/>
              </a:ext>
            </a:extLst>
          </p:cNvPr>
          <p:cNvSpPr txBox="1"/>
          <p:nvPr/>
        </p:nvSpPr>
        <p:spPr>
          <a:xfrm>
            <a:off x="10280022" y="8174976"/>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664BD0CC-618B-29A3-8644-E699C2B4AFCB}"/>
              </a:ext>
            </a:extLst>
          </p:cNvPr>
          <p:cNvSpPr txBox="1"/>
          <p:nvPr/>
        </p:nvSpPr>
        <p:spPr>
          <a:xfrm>
            <a:off x="11732165"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A55AAC2B-31E9-C1A1-BBD7-8F4A18318FB4}"/>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OTHER EXPENDITURE HIGHLIGHTS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4" name="TextBox 13">
            <a:extLst>
              <a:ext uri="{FF2B5EF4-FFF2-40B4-BE49-F238E27FC236}">
                <a16:creationId xmlns:a16="http://schemas.microsoft.com/office/drawing/2014/main" id="{11E1DD59-8DB1-5F8B-297D-48586D177AF9}"/>
              </a:ext>
            </a:extLst>
          </p:cNvPr>
          <p:cNvSpPr txBox="1"/>
          <p:nvPr/>
        </p:nvSpPr>
        <p:spPr>
          <a:xfrm>
            <a:off x="1264482" y="2352461"/>
            <a:ext cx="15711411" cy="55092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400" i="0" u="none" strike="noStrike" kern="1200" cap="none" spc="0" normalizeH="0" baseline="0" noProof="0" dirty="0">
                <a:ln>
                  <a:noFill/>
                </a:ln>
                <a:solidFill>
                  <a:prstClr val="black"/>
                </a:solidFill>
                <a:effectLst/>
                <a:uLnTx/>
                <a:uFillTx/>
                <a:latin typeface="Calibri"/>
                <a:ea typeface="+mn-ea"/>
                <a:cs typeface="+mn-cs"/>
              </a:rPr>
              <a:t>General Fund Debt Service</a:t>
            </a: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44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dirty="0">
              <a:ln>
                <a:noFill/>
              </a:ln>
              <a:solidFill>
                <a:prstClr val="black"/>
              </a:solidFill>
              <a:effectLst/>
              <a:uLnTx/>
              <a:uFillTx/>
              <a:latin typeface="Calibri"/>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Debt service will decrease $1,207,492 from 2024.</a:t>
            </a:r>
          </a:p>
          <a:p>
            <a:pPr marR="0" lvl="1" algn="l" defTabSz="914400" rtl="0" eaLnBrk="1" fontAlgn="auto" latinLnBrk="0" hangingPunct="1">
              <a:lnSpc>
                <a:spcPct val="100000"/>
              </a:lnSpc>
              <a:spcBef>
                <a:spcPts val="0"/>
              </a:spcBef>
              <a:spcAft>
                <a:spcPts val="0"/>
              </a:spcAft>
              <a:buClrTx/>
              <a:buSzTx/>
              <a:tabLst/>
              <a:defRPr/>
            </a:pPr>
            <a:endParaRPr lang="en-US" sz="4400" dirty="0">
              <a:solidFill>
                <a:prstClr val="black"/>
              </a:solidFill>
              <a:latin typeface="Calibri"/>
            </a:endParaRPr>
          </a:p>
          <a:p>
            <a:pPr marR="0" lvl="1"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Outside Agency Support and Transfers Out are presented in detail on the following slides. </a:t>
            </a:r>
          </a:p>
        </p:txBody>
      </p:sp>
      <p:pic>
        <p:nvPicPr>
          <p:cNvPr id="13" name="Picture 12">
            <a:extLst>
              <a:ext uri="{FF2B5EF4-FFF2-40B4-BE49-F238E27FC236}">
                <a16:creationId xmlns:a16="http://schemas.microsoft.com/office/drawing/2014/main" id="{9BED5E3D-B31A-9455-E729-1A4DC2DEDBED}"/>
              </a:ext>
            </a:extLst>
          </p:cNvPr>
          <p:cNvPicPr>
            <a:picLocks noChangeAspect="1"/>
          </p:cNvPicPr>
          <p:nvPr/>
        </p:nvPicPr>
        <p:blipFill>
          <a:blip r:embed="rId3"/>
          <a:stretch>
            <a:fillRect/>
          </a:stretch>
        </p:blipFill>
        <p:spPr>
          <a:xfrm>
            <a:off x="1283092" y="3155866"/>
            <a:ext cx="15692801" cy="1525930"/>
          </a:xfrm>
          <a:prstGeom prst="rect">
            <a:avLst/>
          </a:prstGeom>
        </p:spPr>
      </p:pic>
    </p:spTree>
    <p:extLst>
      <p:ext uri="{BB962C8B-B14F-4D97-AF65-F5344CB8AC3E}">
        <p14:creationId xmlns:p14="http://schemas.microsoft.com/office/powerpoint/2010/main" val="1637079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CF2B-9563-4D6C-02E8-11EC3369F5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F907ABA-F3EA-1219-0665-5D2F84B2DED0}"/>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879A813B-2F26-5A01-BC70-A0BFCD8DC8CF}"/>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8B0AF5C2-E46E-476C-D270-0EEA643306C7}"/>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35E58DFE-5B4C-7863-E1C7-25921B1EEEDC}"/>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92168801-BB16-5A4C-E7C1-605E63A070F0}"/>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79A9535D-B3B2-DD09-FFC4-BBE84A4A5C22}"/>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3CD1FD05-A529-95E1-7C9D-7534D9B312CE}"/>
              </a:ext>
            </a:extLst>
          </p:cNvPr>
          <p:cNvSpPr txBox="1"/>
          <p:nvPr/>
        </p:nvSpPr>
        <p:spPr>
          <a:xfrm>
            <a:off x="10280022" y="813560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BF701B6A-C7D9-912B-1617-A7E6C7109CA6}"/>
              </a:ext>
            </a:extLst>
          </p:cNvPr>
          <p:cNvSpPr txBox="1"/>
          <p:nvPr/>
        </p:nvSpPr>
        <p:spPr>
          <a:xfrm>
            <a:off x="11666012"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5DF45464-C872-E657-D0AC-78DE4845ED61}"/>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GENERAL FUND OUTSIDE AGENCY SUPPORT</a:t>
            </a:r>
          </a:p>
        </p:txBody>
      </p:sp>
      <p:graphicFrame>
        <p:nvGraphicFramePr>
          <p:cNvPr id="12" name="Table 11">
            <a:extLst>
              <a:ext uri="{FF2B5EF4-FFF2-40B4-BE49-F238E27FC236}">
                <a16:creationId xmlns:a16="http://schemas.microsoft.com/office/drawing/2014/main" id="{607D4858-5B10-AA09-0C73-4600E2BAE39E}"/>
              </a:ext>
            </a:extLst>
          </p:cNvPr>
          <p:cNvGraphicFramePr>
            <a:graphicFrameLocks noGrp="1"/>
          </p:cNvGraphicFramePr>
          <p:nvPr>
            <p:extLst>
              <p:ext uri="{D42A27DB-BD31-4B8C-83A1-F6EECF244321}">
                <p14:modId xmlns:p14="http://schemas.microsoft.com/office/powerpoint/2010/main" val="1148260345"/>
              </p:ext>
            </p:extLst>
          </p:nvPr>
        </p:nvGraphicFramePr>
        <p:xfrm>
          <a:off x="1095664" y="1538691"/>
          <a:ext cx="14411748" cy="7234876"/>
        </p:xfrm>
        <a:graphic>
          <a:graphicData uri="http://schemas.openxmlformats.org/drawingml/2006/table">
            <a:tbl>
              <a:tblPr bandRow="1">
                <a:tableStyleId>{5C22544A-7EE6-4342-B048-85BDC9FD1C3A}</a:tableStyleId>
              </a:tblPr>
              <a:tblGrid>
                <a:gridCol w="509740">
                  <a:extLst>
                    <a:ext uri="{9D8B030D-6E8A-4147-A177-3AD203B41FA5}">
                      <a16:colId xmlns:a16="http://schemas.microsoft.com/office/drawing/2014/main" val="2567839163"/>
                    </a:ext>
                  </a:extLst>
                </a:gridCol>
                <a:gridCol w="4981553">
                  <a:extLst>
                    <a:ext uri="{9D8B030D-6E8A-4147-A177-3AD203B41FA5}">
                      <a16:colId xmlns:a16="http://schemas.microsoft.com/office/drawing/2014/main" val="1999974106"/>
                    </a:ext>
                  </a:extLst>
                </a:gridCol>
                <a:gridCol w="1784091">
                  <a:extLst>
                    <a:ext uri="{9D8B030D-6E8A-4147-A177-3AD203B41FA5}">
                      <a16:colId xmlns:a16="http://schemas.microsoft.com/office/drawing/2014/main" val="477947156"/>
                    </a:ext>
                  </a:extLst>
                </a:gridCol>
                <a:gridCol w="1784091">
                  <a:extLst>
                    <a:ext uri="{9D8B030D-6E8A-4147-A177-3AD203B41FA5}">
                      <a16:colId xmlns:a16="http://schemas.microsoft.com/office/drawing/2014/main" val="3060805459"/>
                    </a:ext>
                  </a:extLst>
                </a:gridCol>
                <a:gridCol w="1784091">
                  <a:extLst>
                    <a:ext uri="{9D8B030D-6E8A-4147-A177-3AD203B41FA5}">
                      <a16:colId xmlns:a16="http://schemas.microsoft.com/office/drawing/2014/main" val="3994033720"/>
                    </a:ext>
                  </a:extLst>
                </a:gridCol>
                <a:gridCol w="1784091">
                  <a:extLst>
                    <a:ext uri="{9D8B030D-6E8A-4147-A177-3AD203B41FA5}">
                      <a16:colId xmlns:a16="http://schemas.microsoft.com/office/drawing/2014/main" val="3239358851"/>
                    </a:ext>
                  </a:extLst>
                </a:gridCol>
                <a:gridCol w="1784091">
                  <a:extLst>
                    <a:ext uri="{9D8B030D-6E8A-4147-A177-3AD203B41FA5}">
                      <a16:colId xmlns:a16="http://schemas.microsoft.com/office/drawing/2014/main" val="3678378896"/>
                    </a:ext>
                  </a:extLst>
                </a:gridCol>
              </a:tblGrid>
              <a:tr h="372399">
                <a:tc gridSpan="2">
                  <a:txBody>
                    <a:bodyPr/>
                    <a:lstStyle/>
                    <a:p>
                      <a:pPr fontAlgn="b">
                        <a:buNone/>
                      </a:pPr>
                      <a:endParaRPr lang="en-US" sz="1800" dirty="0">
                        <a:effectLst/>
                        <a:latin typeface="Arial"/>
                      </a:endParaRPr>
                    </a:p>
                  </a:txBody>
                  <a:tcPr marL="9525" marR="9525" marT="9525" anchor="b">
                    <a:lnL>
                      <a:noFill/>
                    </a:lnL>
                    <a:lnR>
                      <a:noFill/>
                    </a:lnR>
                    <a:lnT>
                      <a:noFill/>
                    </a:lnT>
                    <a:lnB>
                      <a:noFill/>
                    </a:lnB>
                    <a:noFill/>
                  </a:tcPr>
                </a:tc>
                <a:tc hMerge="1">
                  <a:txBody>
                    <a:bodyPr/>
                    <a:lstStyle/>
                    <a:p>
                      <a:endParaRPr lang="en-US"/>
                    </a:p>
                  </a:txBody>
                  <a:tcPr/>
                </a:tc>
                <a:tc>
                  <a:txBody>
                    <a:bodyPr/>
                    <a:lstStyle/>
                    <a:p>
                      <a:pPr algn="ctr" fontAlgn="b">
                        <a:buNone/>
                      </a:pPr>
                      <a:r>
                        <a:rPr lang="en-US" sz="2000" b="1" dirty="0">
                          <a:effectLst/>
                          <a:latin typeface="Arial"/>
                        </a:rPr>
                        <a:t>2022</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2023</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2024</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2025</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2026</a:t>
                      </a:r>
                    </a:p>
                  </a:txBody>
                  <a:tcPr marL="9525" marR="9525" marT="9525" anchor="b">
                    <a:lnL>
                      <a:noFill/>
                    </a:lnL>
                    <a:lnR>
                      <a:noFill/>
                    </a:lnR>
                    <a:lnT>
                      <a:noFill/>
                    </a:lnT>
                    <a:lnB>
                      <a:noFill/>
                    </a:lnB>
                    <a:noFill/>
                  </a:tcPr>
                </a:tc>
                <a:extLst>
                  <a:ext uri="{0D108BD9-81ED-4DB2-BD59-A6C34878D82A}">
                    <a16:rowId xmlns:a16="http://schemas.microsoft.com/office/drawing/2014/main" val="2303057132"/>
                  </a:ext>
                </a:extLst>
              </a:tr>
              <a:tr h="372399">
                <a:tc gridSpan="2">
                  <a:txBody>
                    <a:bodyPr/>
                    <a:lstStyle/>
                    <a:p>
                      <a:pPr fontAlgn="b">
                        <a:buNone/>
                      </a:pPr>
                      <a:endParaRPr lang="en-US" sz="1800" dirty="0">
                        <a:effectLst/>
                        <a:latin typeface="Arial"/>
                      </a:endParaRPr>
                    </a:p>
                  </a:txBody>
                  <a:tcPr marL="9525" marR="9525" marT="9525" anchor="b">
                    <a:lnL>
                      <a:noFill/>
                    </a:lnL>
                    <a:lnR>
                      <a:noFill/>
                    </a:lnR>
                    <a:lnT>
                      <a:noFill/>
                    </a:lnT>
                    <a:lnB>
                      <a:noFill/>
                    </a:lnB>
                    <a:noFill/>
                  </a:tcPr>
                </a:tc>
                <a:tc hMerge="1">
                  <a:txBody>
                    <a:bodyPr/>
                    <a:lstStyle/>
                    <a:p>
                      <a:endParaRPr lang="en-US"/>
                    </a:p>
                  </a:txBody>
                  <a:tcPr/>
                </a:tc>
                <a:tc>
                  <a:txBody>
                    <a:bodyPr/>
                    <a:lstStyle/>
                    <a:p>
                      <a:pPr algn="ctr" fontAlgn="b">
                        <a:buNone/>
                      </a:pPr>
                      <a:r>
                        <a:rPr lang="en-US" sz="2000" b="1" dirty="0">
                          <a:effectLst/>
                          <a:latin typeface="Arial"/>
                        </a:rPr>
                        <a:t>Actual</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Actual</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Actual</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5976749"/>
                  </a:ext>
                </a:extLst>
              </a:tr>
              <a:tr h="372399">
                <a:tc>
                  <a:txBody>
                    <a:bodyPr/>
                    <a:lstStyle/>
                    <a:p>
                      <a:pPr fontAlgn="b">
                        <a:buNone/>
                      </a:pPr>
                      <a:endParaRPr lang="en-US" sz="2000" dirty="0">
                        <a:effectLst/>
                        <a:latin typeface="Arial"/>
                      </a:endParaRPr>
                    </a:p>
                  </a:txBody>
                  <a:tcPr marL="9525" marR="9525" marT="9525" anchor="b">
                    <a:lnL>
                      <a:noFill/>
                    </a:lnL>
                    <a:lnR>
                      <a:noFill/>
                    </a:lnR>
                    <a:lnT>
                      <a:noFill/>
                    </a:lnT>
                    <a:lnB>
                      <a:noFill/>
                    </a:lnB>
                    <a:noFill/>
                  </a:tcPr>
                </a:tc>
                <a:tc>
                  <a:txBody>
                    <a:bodyPr/>
                    <a:lstStyle/>
                    <a:p>
                      <a:pPr fontAlgn="b">
                        <a:buNone/>
                      </a:pPr>
                      <a:r>
                        <a:rPr lang="en-US" sz="2000" b="1" dirty="0">
                          <a:effectLst/>
                          <a:latin typeface="Arial"/>
                        </a:rPr>
                        <a:t>OUTSIDE AGENCY SUPPORT:</a:t>
                      </a:r>
                    </a:p>
                  </a:txBody>
                  <a:tcPr marL="9525" marR="9525" marT="9525" anchor="b">
                    <a:lnL>
                      <a:noFill/>
                    </a:lnL>
                    <a:lnR>
                      <a:noFill/>
                    </a:lnR>
                    <a:lnT>
                      <a:noFill/>
                    </a:lnT>
                    <a:lnB>
                      <a:noFill/>
                    </a:lnB>
                    <a:noFill/>
                  </a:tcPr>
                </a:tc>
                <a:tc>
                  <a:txBody>
                    <a:bodyPr/>
                    <a:lstStyle/>
                    <a:p>
                      <a:pPr fontAlgn="b">
                        <a:buNone/>
                      </a:pPr>
                      <a:endParaRPr lang="en-US" sz="2000" dirty="0">
                        <a:effectLst/>
                        <a:latin typeface="Arial"/>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buNone/>
                      </a:pPr>
                      <a:endParaRPr lang="en-US" sz="2000" dirty="0">
                        <a:effectLst/>
                        <a:latin typeface="Arial"/>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buNone/>
                      </a:pPr>
                      <a:endParaRPr lang="en-US" sz="2000" dirty="0">
                        <a:effectLst/>
                        <a:latin typeface="Arial"/>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buNone/>
                      </a:pPr>
                      <a:endParaRPr lang="en-US" sz="2000" dirty="0">
                        <a:effectLst/>
                        <a:latin typeface="Arial"/>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buNone/>
                      </a:pPr>
                      <a:endParaRPr lang="en-US" sz="2000" dirty="0">
                        <a:effectLst/>
                        <a:latin typeface="Arial"/>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45875071"/>
                  </a:ext>
                </a:extLst>
              </a:tr>
              <a:tr h="372399">
                <a:tc>
                  <a:txBody>
                    <a:bodyPr/>
                    <a:lstStyle/>
                    <a:p>
                      <a:pPr algn="ctr" fontAlgn="ctr">
                        <a:buNone/>
                      </a:pPr>
                      <a:r>
                        <a:rPr lang="en-US" sz="2000" dirty="0">
                          <a:effectLst/>
                          <a:latin typeface="Arial"/>
                        </a:rPr>
                        <a:t>1</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ROCK REGION METRO (C.A.T.A)*</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$7,606,939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$7,880,500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$7,854,242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$7,854,118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$7,854,118 </a:t>
                      </a:r>
                    </a:p>
                  </a:txBody>
                  <a:tcPr marL="9525" marR="9525" marT="9525" anchor="b">
                    <a:lnL>
                      <a:noFill/>
                    </a:lnL>
                    <a:lnR>
                      <a:noFill/>
                    </a:lnR>
                    <a:lnT>
                      <a:noFill/>
                    </a:lnT>
                    <a:lnB>
                      <a:noFill/>
                    </a:lnB>
                    <a:noFill/>
                  </a:tcPr>
                </a:tc>
                <a:extLst>
                  <a:ext uri="{0D108BD9-81ED-4DB2-BD59-A6C34878D82A}">
                    <a16:rowId xmlns:a16="http://schemas.microsoft.com/office/drawing/2014/main" val="824762595"/>
                  </a:ext>
                </a:extLst>
              </a:tr>
              <a:tr h="372399">
                <a:tc>
                  <a:txBody>
                    <a:bodyPr/>
                    <a:lstStyle/>
                    <a:p>
                      <a:pPr algn="ctr" fontAlgn="ctr">
                        <a:buNone/>
                      </a:pPr>
                      <a:r>
                        <a:rPr lang="en-US" sz="2000" dirty="0">
                          <a:effectLst/>
                          <a:latin typeface="Arial"/>
                        </a:rPr>
                        <a:t>2</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ARKANSAS MUSEUM OF FINE ARTS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1,200,000 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2,200,000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4,000,000 </a:t>
                      </a:r>
                    </a:p>
                  </a:txBody>
                  <a:tcPr marL="9525" marR="9525" marT="9525" anchor="b">
                    <a:lnL>
                      <a:noFill/>
                    </a:lnL>
                    <a:lnR>
                      <a:noFill/>
                    </a:lnR>
                    <a:lnT>
                      <a:noFill/>
                    </a:lnT>
                    <a:lnB>
                      <a:noFill/>
                    </a:lnB>
                    <a:noFill/>
                  </a:tcPr>
                </a:tc>
                <a:extLst>
                  <a:ext uri="{0D108BD9-81ED-4DB2-BD59-A6C34878D82A}">
                    <a16:rowId xmlns:a16="http://schemas.microsoft.com/office/drawing/2014/main" val="2758759399"/>
                  </a:ext>
                </a:extLst>
              </a:tr>
              <a:tr h="656133">
                <a:tc>
                  <a:txBody>
                    <a:bodyPr/>
                    <a:lstStyle/>
                    <a:p>
                      <a:pPr algn="ctr" fontAlgn="ctr">
                        <a:buNone/>
                      </a:pPr>
                      <a:r>
                        <a:rPr lang="en-US" sz="2000" dirty="0">
                          <a:effectLst/>
                          <a:latin typeface="Arial"/>
                        </a:rPr>
                        <a:t>3</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PULASKI COUNTY REGIONAL DETENTION CENTER</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2,615,778 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3,209,079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3,397,809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2,555,000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3,600,000 </a:t>
                      </a:r>
                    </a:p>
                  </a:txBody>
                  <a:tcPr marL="9525" marR="9525" marT="9525" anchor="b">
                    <a:lnL>
                      <a:noFill/>
                    </a:lnL>
                    <a:lnR>
                      <a:noFill/>
                    </a:lnR>
                    <a:lnT>
                      <a:noFill/>
                    </a:lnT>
                    <a:lnB>
                      <a:noFill/>
                    </a:lnB>
                    <a:noFill/>
                  </a:tcPr>
                </a:tc>
                <a:extLst>
                  <a:ext uri="{0D108BD9-81ED-4DB2-BD59-A6C34878D82A}">
                    <a16:rowId xmlns:a16="http://schemas.microsoft.com/office/drawing/2014/main" val="3249003228"/>
                  </a:ext>
                </a:extLst>
              </a:tr>
              <a:tr h="372399">
                <a:tc>
                  <a:txBody>
                    <a:bodyPr/>
                    <a:lstStyle/>
                    <a:p>
                      <a:pPr algn="ctr" fontAlgn="ctr">
                        <a:buNone/>
                      </a:pPr>
                      <a:r>
                        <a:rPr lang="en-US" sz="2000" dirty="0">
                          <a:effectLst/>
                          <a:latin typeface="Arial"/>
                        </a:rPr>
                        <a:t>4</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MUSEUM OF DISCOVERY SUPPORT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192,000 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192,000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400,000 </a:t>
                      </a:r>
                    </a:p>
                  </a:txBody>
                  <a:tcPr marL="9525" marR="9525" marT="9525" anchor="b">
                    <a:lnL>
                      <a:noFill/>
                    </a:lnL>
                    <a:lnR>
                      <a:noFill/>
                    </a:lnR>
                    <a:lnT>
                      <a:noFill/>
                    </a:lnT>
                    <a:lnB>
                      <a:noFill/>
                    </a:lnB>
                    <a:noFill/>
                  </a:tcPr>
                </a:tc>
                <a:extLst>
                  <a:ext uri="{0D108BD9-81ED-4DB2-BD59-A6C34878D82A}">
                    <a16:rowId xmlns:a16="http://schemas.microsoft.com/office/drawing/2014/main" val="347731722"/>
                  </a:ext>
                </a:extLst>
              </a:tr>
              <a:tr h="372399">
                <a:tc>
                  <a:txBody>
                    <a:bodyPr/>
                    <a:lstStyle/>
                    <a:p>
                      <a:pPr algn="ctr" fontAlgn="ctr">
                        <a:buNone/>
                      </a:pPr>
                      <a:r>
                        <a:rPr lang="en-US" sz="2000" dirty="0">
                          <a:effectLst/>
                          <a:latin typeface="Arial"/>
                        </a:rPr>
                        <a:t>5</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METROPLAN</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186,384 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186,384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186,384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186,384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186,384 </a:t>
                      </a:r>
                    </a:p>
                  </a:txBody>
                  <a:tcPr marL="9525" marR="9525" marT="9525" anchor="b">
                    <a:lnL>
                      <a:noFill/>
                    </a:lnL>
                    <a:lnR>
                      <a:noFill/>
                    </a:lnR>
                    <a:lnT>
                      <a:noFill/>
                    </a:lnT>
                    <a:lnB>
                      <a:noFill/>
                    </a:lnB>
                    <a:noFill/>
                  </a:tcPr>
                </a:tc>
                <a:extLst>
                  <a:ext uri="{0D108BD9-81ED-4DB2-BD59-A6C34878D82A}">
                    <a16:rowId xmlns:a16="http://schemas.microsoft.com/office/drawing/2014/main" val="250362721"/>
                  </a:ext>
                </a:extLst>
              </a:tr>
              <a:tr h="372399">
                <a:tc>
                  <a:txBody>
                    <a:bodyPr/>
                    <a:lstStyle/>
                    <a:p>
                      <a:pPr algn="ctr" fontAlgn="ctr">
                        <a:buNone/>
                      </a:pPr>
                      <a:r>
                        <a:rPr lang="en-US" sz="2000" dirty="0">
                          <a:effectLst/>
                          <a:latin typeface="Arial"/>
                        </a:rPr>
                        <a:t>6</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DOWNTOWN PARTNERSHIP</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245,000 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300,000 </a:t>
                      </a:r>
                    </a:p>
                  </a:txBody>
                  <a:tcPr marL="9525" marR="9525" marT="9525" anchor="b">
                    <a:lnL>
                      <a:noFill/>
                    </a:lnL>
                    <a:lnR>
                      <a:noFill/>
                    </a:lnR>
                    <a:lnT>
                      <a:noFill/>
                    </a:lnT>
                    <a:lnB>
                      <a:noFill/>
                    </a:lnB>
                    <a:noFill/>
                  </a:tcPr>
                </a:tc>
                <a:extLst>
                  <a:ext uri="{0D108BD9-81ED-4DB2-BD59-A6C34878D82A}">
                    <a16:rowId xmlns:a16="http://schemas.microsoft.com/office/drawing/2014/main" val="2021567435"/>
                  </a:ext>
                </a:extLst>
              </a:tr>
              <a:tr h="372399">
                <a:tc>
                  <a:txBody>
                    <a:bodyPr/>
                    <a:lstStyle/>
                    <a:p>
                      <a:pPr algn="ctr" fontAlgn="ctr">
                        <a:buNone/>
                      </a:pPr>
                      <a:r>
                        <a:rPr lang="en-US" sz="2000" dirty="0">
                          <a:effectLst/>
                          <a:latin typeface="Arial"/>
                        </a:rPr>
                        <a:t>7</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PAGIS SUPPORT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134,850 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153,850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141,823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153,850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153,850 </a:t>
                      </a:r>
                    </a:p>
                  </a:txBody>
                  <a:tcPr marL="9525" marR="9525" marT="9525" anchor="b">
                    <a:lnL>
                      <a:noFill/>
                    </a:lnL>
                    <a:lnR>
                      <a:noFill/>
                    </a:lnR>
                    <a:lnT>
                      <a:noFill/>
                    </a:lnT>
                    <a:lnB>
                      <a:noFill/>
                    </a:lnB>
                    <a:noFill/>
                  </a:tcPr>
                </a:tc>
                <a:extLst>
                  <a:ext uri="{0D108BD9-81ED-4DB2-BD59-A6C34878D82A}">
                    <a16:rowId xmlns:a16="http://schemas.microsoft.com/office/drawing/2014/main" val="1592712159"/>
                  </a:ext>
                </a:extLst>
              </a:tr>
              <a:tr h="372399">
                <a:tc>
                  <a:txBody>
                    <a:bodyPr/>
                    <a:lstStyle/>
                    <a:p>
                      <a:pPr algn="ctr" fontAlgn="ctr">
                        <a:buNone/>
                      </a:pPr>
                      <a:r>
                        <a:rPr lang="en-US" sz="2000" dirty="0">
                          <a:effectLst/>
                          <a:latin typeface="Arial"/>
                        </a:rPr>
                        <a:t>8</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COUNTY HEALTH UNIT SUPPORT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56,100 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56,100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56,100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54,493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54,493 </a:t>
                      </a:r>
                    </a:p>
                  </a:txBody>
                  <a:tcPr marL="9525" marR="9525" marT="9525" anchor="b">
                    <a:lnL>
                      <a:noFill/>
                    </a:lnL>
                    <a:lnR>
                      <a:noFill/>
                    </a:lnR>
                    <a:lnT>
                      <a:noFill/>
                    </a:lnT>
                    <a:lnB>
                      <a:noFill/>
                    </a:lnB>
                    <a:noFill/>
                  </a:tcPr>
                </a:tc>
                <a:extLst>
                  <a:ext uri="{0D108BD9-81ED-4DB2-BD59-A6C34878D82A}">
                    <a16:rowId xmlns:a16="http://schemas.microsoft.com/office/drawing/2014/main" val="3817515293"/>
                  </a:ext>
                </a:extLst>
              </a:tr>
              <a:tr h="372399">
                <a:tc>
                  <a:txBody>
                    <a:bodyPr/>
                    <a:lstStyle/>
                    <a:p>
                      <a:pPr algn="ctr" fontAlgn="ctr">
                        <a:buNone/>
                      </a:pPr>
                      <a:r>
                        <a:rPr lang="en-US" sz="2000" dirty="0">
                          <a:effectLst/>
                          <a:latin typeface="Arial"/>
                        </a:rPr>
                        <a:t>9</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OAKLAND FRATERNAL CEMETERY</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100,000 </a:t>
                      </a:r>
                    </a:p>
                  </a:txBody>
                  <a:tcPr marL="9525" marR="9525" marT="9525" anchor="b">
                    <a:lnL>
                      <a:noFill/>
                    </a:lnL>
                    <a:lnR>
                      <a:noFill/>
                    </a:lnR>
                    <a:lnT>
                      <a:noFill/>
                    </a:lnT>
                    <a:lnB>
                      <a:noFill/>
                    </a:lnB>
                    <a:noFill/>
                  </a:tcPr>
                </a:tc>
                <a:extLst>
                  <a:ext uri="{0D108BD9-81ED-4DB2-BD59-A6C34878D82A}">
                    <a16:rowId xmlns:a16="http://schemas.microsoft.com/office/drawing/2014/main" val="862325318"/>
                  </a:ext>
                </a:extLst>
              </a:tr>
              <a:tr h="656133">
                <a:tc>
                  <a:txBody>
                    <a:bodyPr/>
                    <a:lstStyle/>
                    <a:p>
                      <a:pPr algn="ctr" fontAlgn="ctr">
                        <a:buNone/>
                      </a:pPr>
                      <a:r>
                        <a:rPr lang="en-US" sz="2000" dirty="0">
                          <a:effectLst/>
                          <a:latin typeface="Arial"/>
                        </a:rPr>
                        <a:t>10</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AR EMERGENCY PHYSICIAN FOUNDATION</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36,000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36,000 </a:t>
                      </a:r>
                    </a:p>
                  </a:txBody>
                  <a:tcPr marL="9525" marR="9525" marT="9525" anchor="b">
                    <a:lnL>
                      <a:noFill/>
                    </a:lnL>
                    <a:lnR>
                      <a:noFill/>
                    </a:lnR>
                    <a:lnT>
                      <a:noFill/>
                    </a:lnT>
                    <a:lnB>
                      <a:noFill/>
                    </a:lnB>
                    <a:noFill/>
                  </a:tcPr>
                </a:tc>
                <a:extLst>
                  <a:ext uri="{0D108BD9-81ED-4DB2-BD59-A6C34878D82A}">
                    <a16:rowId xmlns:a16="http://schemas.microsoft.com/office/drawing/2014/main" val="963144491"/>
                  </a:ext>
                </a:extLst>
              </a:tr>
              <a:tr h="372399">
                <a:tc>
                  <a:txBody>
                    <a:bodyPr/>
                    <a:lstStyle/>
                    <a:p>
                      <a:pPr algn="ctr" fontAlgn="ctr">
                        <a:buNone/>
                      </a:pPr>
                      <a:r>
                        <a:rPr lang="en-US" sz="2000" dirty="0">
                          <a:effectLst/>
                          <a:latin typeface="Arial"/>
                        </a:rPr>
                        <a:t>11</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ST VINCENT'S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25,381 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25,381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25,381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25,381 </a:t>
                      </a:r>
                    </a:p>
                  </a:txBody>
                  <a:tcPr marL="9525" marR="9525" marT="9525" anchor="b">
                    <a:lnL>
                      <a:noFill/>
                    </a:lnL>
                    <a:lnR>
                      <a:noFill/>
                    </a:lnR>
                    <a:lnT>
                      <a:noFill/>
                    </a:lnT>
                    <a:lnB>
                      <a:noFill/>
                    </a:lnB>
                    <a:noFill/>
                  </a:tcPr>
                </a:tc>
                <a:extLst>
                  <a:ext uri="{0D108BD9-81ED-4DB2-BD59-A6C34878D82A}">
                    <a16:rowId xmlns:a16="http://schemas.microsoft.com/office/drawing/2014/main" val="1190890799"/>
                  </a:ext>
                </a:extLst>
              </a:tr>
              <a:tr h="372399">
                <a:tc>
                  <a:txBody>
                    <a:bodyPr/>
                    <a:lstStyle/>
                    <a:p>
                      <a:pPr algn="ctr" fontAlgn="ctr">
                        <a:buNone/>
                      </a:pPr>
                      <a:r>
                        <a:rPr lang="en-US" sz="2000" dirty="0">
                          <a:effectLst/>
                          <a:latin typeface="Arial"/>
                        </a:rPr>
                        <a:t>12</a:t>
                      </a:r>
                    </a:p>
                  </a:txBody>
                  <a:tcPr marL="9525" marR="9525" marT="9525" anchor="ctr">
                    <a:lnL>
                      <a:noFill/>
                    </a:lnL>
                    <a:lnR>
                      <a:noFill/>
                    </a:lnR>
                    <a:lnT>
                      <a:noFill/>
                    </a:lnT>
                    <a:lnB>
                      <a:noFill/>
                    </a:lnB>
                    <a:noFill/>
                  </a:tcPr>
                </a:tc>
                <a:tc>
                  <a:txBody>
                    <a:bodyPr/>
                    <a:lstStyle/>
                    <a:p>
                      <a:pPr fontAlgn="b">
                        <a:buNone/>
                      </a:pPr>
                      <a:r>
                        <a:rPr lang="en-US" sz="2000" dirty="0">
                          <a:effectLst/>
                          <a:latin typeface="Arial"/>
                        </a:rPr>
                        <a:t>CITY BEAUTIFUL</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697 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2,500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2,500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2,500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2,500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107313"/>
                  </a:ext>
                </a:extLst>
              </a:tr>
              <a:tr h="372399">
                <a:tc>
                  <a:txBody>
                    <a:bodyPr/>
                    <a:lstStyle/>
                    <a:p>
                      <a:pPr algn="ctr" fontAlgn="ctr">
                        <a:buNone/>
                      </a:pPr>
                      <a:r>
                        <a:rPr lang="en-US" sz="2000" dirty="0">
                          <a:effectLst/>
                          <a:latin typeface="Arial"/>
                        </a:rPr>
                        <a:t>13</a:t>
                      </a:r>
                    </a:p>
                  </a:txBody>
                  <a:tcPr marL="9525" marR="9525" marT="9525" anchor="ctr">
                    <a:lnL>
                      <a:noFill/>
                    </a:lnL>
                    <a:lnR>
                      <a:noFill/>
                    </a:lnR>
                    <a:lnT>
                      <a:noFill/>
                    </a:lnT>
                    <a:lnB>
                      <a:noFill/>
                    </a:lnB>
                    <a:solidFill>
                      <a:srgbClr val="07F7C3"/>
                    </a:solidFill>
                  </a:tcPr>
                </a:tc>
                <a:tc>
                  <a:txBody>
                    <a:bodyPr/>
                    <a:lstStyle/>
                    <a:p>
                      <a:pPr fontAlgn="b">
                        <a:buNone/>
                      </a:pPr>
                      <a:r>
                        <a:rPr lang="en-US" sz="2000" b="1" dirty="0">
                          <a:effectLst/>
                          <a:latin typeface="Arial"/>
                        </a:rPr>
                        <a:t>    OUTSIDE AGENCY TOTAL</a:t>
                      </a:r>
                    </a:p>
                  </a:txBody>
                  <a:tcPr marL="9525" marR="9525" marT="9525" anchor="b">
                    <a:lnL>
                      <a:noFill/>
                    </a:lnL>
                    <a:lnR>
                      <a:noFill/>
                    </a:lnR>
                    <a:lnT>
                      <a:noFill/>
                    </a:lnT>
                    <a:lnB>
                      <a:noFill/>
                    </a:lnB>
                    <a:solidFill>
                      <a:srgbClr val="07F7C3"/>
                    </a:solidFill>
                  </a:tcPr>
                </a:tc>
                <a:tc>
                  <a:txBody>
                    <a:bodyPr/>
                    <a:lstStyle/>
                    <a:p>
                      <a:pPr algn="r" fontAlgn="b">
                        <a:buNone/>
                      </a:pPr>
                      <a:r>
                        <a:rPr lang="en-US" sz="2000" b="1" dirty="0">
                          <a:effectLst/>
                          <a:latin typeface="Arial"/>
                        </a:rPr>
                        <a:t>$12,313,129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$14,180,794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$16,438,858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$15,667,726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$16,712,726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extLst>
                  <a:ext uri="{0D108BD9-81ED-4DB2-BD59-A6C34878D82A}">
                    <a16:rowId xmlns:a16="http://schemas.microsoft.com/office/drawing/2014/main" val="3006106710"/>
                  </a:ext>
                </a:extLst>
              </a:tr>
              <a:tr h="691600">
                <a:tc>
                  <a:txBody>
                    <a:bodyPr/>
                    <a:lstStyle/>
                    <a:p>
                      <a:pPr algn="ctr" fontAlgn="b">
                        <a:buNone/>
                      </a:pPr>
                      <a:r>
                        <a:rPr lang="en-US" sz="2000" dirty="0">
                          <a:effectLst/>
                          <a:latin typeface="Arial"/>
                        </a:rPr>
                        <a:t>*</a:t>
                      </a:r>
                    </a:p>
                  </a:txBody>
                  <a:tcPr marL="9525" marR="9525" marT="9525" anchor="b">
                    <a:lnL>
                      <a:noFill/>
                    </a:lnL>
                    <a:lnR>
                      <a:noFill/>
                    </a:lnR>
                    <a:lnT>
                      <a:noFill/>
                    </a:lnT>
                    <a:lnB>
                      <a:noFill/>
                    </a:lnB>
                    <a:noFill/>
                  </a:tcPr>
                </a:tc>
                <a:tc gridSpan="6">
                  <a:txBody>
                    <a:bodyPr/>
                    <a:lstStyle/>
                    <a:p>
                      <a:pPr fontAlgn="b">
                        <a:buNone/>
                      </a:pPr>
                      <a:r>
                        <a:rPr lang="en-US" sz="2000" dirty="0">
                          <a:effectLst/>
                          <a:latin typeface="Arial"/>
                        </a:rPr>
                        <a:t>Total funding is $9,854,118 with $7,854,118 coming from the General Fund and $2,000,000 coming from the Street Fund.</a:t>
                      </a:r>
                    </a:p>
                  </a:txBody>
                  <a:tcPr marL="9525" marR="9525" marT="9525"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4183460"/>
                  </a:ext>
                </a:extLst>
              </a:tr>
            </a:tbl>
          </a:graphicData>
        </a:graphic>
      </p:graphicFrame>
    </p:spTree>
    <p:extLst>
      <p:ext uri="{BB962C8B-B14F-4D97-AF65-F5344CB8AC3E}">
        <p14:creationId xmlns:p14="http://schemas.microsoft.com/office/powerpoint/2010/main" val="3302369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6FE6D-4327-E9D1-48AC-DFBF94BC62B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CADFC2-A0C5-C565-35E2-8B6A281C4FD8}"/>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94D08C9A-E773-A61C-3EF7-803163E9152E}"/>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61DFDD2F-3BCD-0421-9929-A048EC110839}"/>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ED3B42C3-43DD-0A43-424C-2D0318B012E7}"/>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8C58AC12-BD48-A90A-FE6F-71EEC93F2952}"/>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929D87B7-9434-73C8-A4F4-645D73668A4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7B59190C-F055-960C-3932-272C3F5E9AC0}"/>
              </a:ext>
            </a:extLst>
          </p:cNvPr>
          <p:cNvSpPr txBox="1"/>
          <p:nvPr/>
        </p:nvSpPr>
        <p:spPr>
          <a:xfrm>
            <a:off x="10147715" y="8063722"/>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88108074-E82F-D958-1062-96A42204BF52}"/>
              </a:ext>
            </a:extLst>
          </p:cNvPr>
          <p:cNvSpPr txBox="1"/>
          <p:nvPr/>
        </p:nvSpPr>
        <p:spPr>
          <a:xfrm>
            <a:off x="11762599" y="9122644"/>
            <a:ext cx="5550948" cy="501099"/>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00" b="0" i="0" u="none" strike="noStrike" kern="1200" cap="none" spc="106" normalizeH="0" baseline="0" noProof="0" dirty="0">
                <a:ln>
                  <a:noFill/>
                </a:ln>
                <a:solidFill>
                  <a:srgbClr val="172F6E"/>
                </a:solidFill>
                <a:effectLst/>
                <a:uLnTx/>
                <a:uFillTx/>
                <a:latin typeface="Arial"/>
                <a:cs typeface="Arial"/>
              </a:rPr>
              <a:t>#FORWARDTOGETHER</a:t>
            </a:r>
            <a:endParaRPr lang="en-US" sz="3000" b="0" i="0" u="none" strike="noStrike" kern="1200" cap="none" spc="106" normalizeH="0" baseline="0" noProof="0" dirty="0">
              <a:ln>
                <a:noFill/>
              </a:ln>
              <a:solidFill>
                <a:srgbClr val="172F6E"/>
              </a:solidFill>
              <a:effectLst/>
              <a:uLnTx/>
              <a:uFillTx/>
              <a:latin typeface="Arial"/>
              <a:cs typeface="Arial"/>
            </a:endParaRPr>
          </a:p>
        </p:txBody>
      </p:sp>
      <p:sp>
        <p:nvSpPr>
          <p:cNvPr id="11" name="TextBox 11">
            <a:extLst>
              <a:ext uri="{FF2B5EF4-FFF2-40B4-BE49-F238E27FC236}">
                <a16:creationId xmlns:a16="http://schemas.microsoft.com/office/drawing/2014/main" id="{27467FB8-2A6A-1E86-7535-C5DBB12920E1}"/>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GENERAL FUND – TRANSFERS OUT</a:t>
            </a:r>
          </a:p>
        </p:txBody>
      </p:sp>
      <p:sp>
        <p:nvSpPr>
          <p:cNvPr id="14" name="TextBox 13">
            <a:extLst>
              <a:ext uri="{FF2B5EF4-FFF2-40B4-BE49-F238E27FC236}">
                <a16:creationId xmlns:a16="http://schemas.microsoft.com/office/drawing/2014/main" id="{094EE250-AB37-AD26-E3EE-2546CA971FD2}"/>
              </a:ext>
            </a:extLst>
          </p:cNvPr>
          <p:cNvSpPr txBox="1"/>
          <p:nvPr/>
        </p:nvSpPr>
        <p:spPr>
          <a:xfrm>
            <a:off x="1264482" y="2352461"/>
            <a:ext cx="15711411" cy="21236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440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6C73F46-5CCC-8DAC-00B9-952A6B79C099}"/>
              </a:ext>
            </a:extLst>
          </p:cNvPr>
          <p:cNvSpPr txBox="1"/>
          <p:nvPr/>
        </p:nvSpPr>
        <p:spPr>
          <a:xfrm>
            <a:off x="1067922" y="5466411"/>
            <a:ext cx="16215191" cy="3416320"/>
          </a:xfrm>
          <a:prstGeom prst="rect">
            <a:avLst/>
          </a:prstGeom>
          <a:noFill/>
        </p:spPr>
        <p:txBody>
          <a:bodyPr wrap="square" lIns="91440" tIns="45720" rIns="91440" bIns="45720" rtlCol="0" anchor="t">
            <a:spAutoFit/>
          </a:bodyPr>
          <a:lstStyle/>
          <a:p>
            <a:pPr marL="571500" indent="-571500">
              <a:buFont typeface="Wingdings" panose="05000000000000000000" pitchFamily="2" charset="2"/>
              <a:buChar char="Ø"/>
            </a:pPr>
            <a:r>
              <a:rPr lang="en-US" sz="3600" dirty="0"/>
              <a:t>Transfers Out will increase </a:t>
            </a:r>
            <a:r>
              <a:rPr lang="en-US" sz="3600" b="1" dirty="0"/>
              <a:t>$281,409 </a:t>
            </a:r>
            <a:r>
              <a:rPr lang="en-US" sz="3600" dirty="0"/>
              <a:t>from the 2025 Adopted Budget to </a:t>
            </a:r>
            <a:r>
              <a:rPr lang="en-US" sz="3600" b="1" dirty="0"/>
              <a:t>$12,903,788.</a:t>
            </a:r>
          </a:p>
          <a:p>
            <a:pPr marL="571500" indent="-571500">
              <a:buFont typeface="Wingdings" panose="05000000000000000000" pitchFamily="2" charset="2"/>
              <a:buChar char="Ø"/>
            </a:pPr>
            <a:r>
              <a:rPr lang="en-US" sz="3600" dirty="0"/>
              <a:t>The Transfer of </a:t>
            </a:r>
            <a:r>
              <a:rPr lang="en-US" sz="3600" b="1" dirty="0"/>
              <a:t>$194,000</a:t>
            </a:r>
            <a:r>
              <a:rPr lang="en-US" sz="3600" dirty="0"/>
              <a:t> to Other Funds represents a transfer to the Street Fund to offset the cost of parking enforcement.</a:t>
            </a:r>
          </a:p>
          <a:p>
            <a:pPr marL="571500" indent="-571500">
              <a:buFont typeface="Wingdings" panose="05000000000000000000" pitchFamily="2" charset="2"/>
              <a:buChar char="Ø"/>
            </a:pPr>
            <a:r>
              <a:rPr lang="en-US" sz="3600" dirty="0"/>
              <a:t>The 2026 contingency allocation of </a:t>
            </a:r>
            <a:r>
              <a:rPr lang="en-US" sz="3600" b="1" dirty="0"/>
              <a:t>$1,342,306</a:t>
            </a:r>
            <a:r>
              <a:rPr lang="en-US" sz="3600" dirty="0"/>
              <a:t> is an increase of $39,589 to bring the allocation to approximately 0.5% of revenues.  </a:t>
            </a:r>
            <a:endParaRPr lang="en-US" sz="3600" dirty="0">
              <a:ea typeface="Calibri"/>
              <a:cs typeface="Calibri"/>
            </a:endParaRPr>
          </a:p>
        </p:txBody>
      </p:sp>
      <p:graphicFrame>
        <p:nvGraphicFramePr>
          <p:cNvPr id="17" name="Table 16">
            <a:extLst>
              <a:ext uri="{FF2B5EF4-FFF2-40B4-BE49-F238E27FC236}">
                <a16:creationId xmlns:a16="http://schemas.microsoft.com/office/drawing/2014/main" id="{E6DFFBCA-739B-6C40-9E96-7FE0A70A61BF}"/>
              </a:ext>
            </a:extLst>
          </p:cNvPr>
          <p:cNvGraphicFramePr>
            <a:graphicFrameLocks noGrp="1"/>
          </p:cNvGraphicFramePr>
          <p:nvPr>
            <p:extLst>
              <p:ext uri="{D42A27DB-BD31-4B8C-83A1-F6EECF244321}">
                <p14:modId xmlns:p14="http://schemas.microsoft.com/office/powerpoint/2010/main" val="2504427212"/>
              </p:ext>
            </p:extLst>
          </p:nvPr>
        </p:nvGraphicFramePr>
        <p:xfrm>
          <a:off x="1070841" y="1486044"/>
          <a:ext cx="15950584" cy="3969836"/>
        </p:xfrm>
        <a:graphic>
          <a:graphicData uri="http://schemas.openxmlformats.org/drawingml/2006/table">
            <a:tbl>
              <a:tblPr bandRow="1">
                <a:tableStyleId>{5C22544A-7EE6-4342-B048-85BDC9FD1C3A}</a:tableStyleId>
              </a:tblPr>
              <a:tblGrid>
                <a:gridCol w="1581727">
                  <a:extLst>
                    <a:ext uri="{9D8B030D-6E8A-4147-A177-3AD203B41FA5}">
                      <a16:colId xmlns:a16="http://schemas.microsoft.com/office/drawing/2014/main" val="2598255639"/>
                    </a:ext>
                  </a:extLst>
                </a:gridCol>
                <a:gridCol w="4954667">
                  <a:extLst>
                    <a:ext uri="{9D8B030D-6E8A-4147-A177-3AD203B41FA5}">
                      <a16:colId xmlns:a16="http://schemas.microsoft.com/office/drawing/2014/main" val="1196239206"/>
                    </a:ext>
                  </a:extLst>
                </a:gridCol>
                <a:gridCol w="1985458">
                  <a:extLst>
                    <a:ext uri="{9D8B030D-6E8A-4147-A177-3AD203B41FA5}">
                      <a16:colId xmlns:a16="http://schemas.microsoft.com/office/drawing/2014/main" val="251568213"/>
                    </a:ext>
                  </a:extLst>
                </a:gridCol>
                <a:gridCol w="1829297">
                  <a:extLst>
                    <a:ext uri="{9D8B030D-6E8A-4147-A177-3AD203B41FA5}">
                      <a16:colId xmlns:a16="http://schemas.microsoft.com/office/drawing/2014/main" val="160922749"/>
                    </a:ext>
                  </a:extLst>
                </a:gridCol>
                <a:gridCol w="1829297">
                  <a:extLst>
                    <a:ext uri="{9D8B030D-6E8A-4147-A177-3AD203B41FA5}">
                      <a16:colId xmlns:a16="http://schemas.microsoft.com/office/drawing/2014/main" val="417296671"/>
                    </a:ext>
                  </a:extLst>
                </a:gridCol>
                <a:gridCol w="1851606">
                  <a:extLst>
                    <a:ext uri="{9D8B030D-6E8A-4147-A177-3AD203B41FA5}">
                      <a16:colId xmlns:a16="http://schemas.microsoft.com/office/drawing/2014/main" val="743973909"/>
                    </a:ext>
                  </a:extLst>
                </a:gridCol>
                <a:gridCol w="1918532">
                  <a:extLst>
                    <a:ext uri="{9D8B030D-6E8A-4147-A177-3AD203B41FA5}">
                      <a16:colId xmlns:a16="http://schemas.microsoft.com/office/drawing/2014/main" val="4191865779"/>
                    </a:ext>
                  </a:extLst>
                </a:gridCol>
              </a:tblGrid>
              <a:tr h="367253">
                <a:tc gridSpan="2">
                  <a:txBody>
                    <a:bodyPr/>
                    <a:lstStyle/>
                    <a:p>
                      <a:pPr fontAlgn="b">
                        <a:buNone/>
                      </a:pPr>
                      <a:endParaRPr lang="en-US" sz="2000" dirty="0">
                        <a:effectLst/>
                        <a:latin typeface="Arial"/>
                      </a:endParaRPr>
                    </a:p>
                  </a:txBody>
                  <a:tcPr marL="9525" marR="9525" marT="9525" anchor="b">
                    <a:lnL>
                      <a:noFill/>
                    </a:lnL>
                    <a:lnR>
                      <a:noFill/>
                    </a:lnR>
                    <a:lnT>
                      <a:noFill/>
                    </a:lnT>
                    <a:lnB>
                      <a:noFill/>
                    </a:lnB>
                    <a:noFill/>
                  </a:tcPr>
                </a:tc>
                <a:tc hMerge="1">
                  <a:txBody>
                    <a:bodyPr/>
                    <a:lstStyle/>
                    <a:p>
                      <a:endParaRPr lang="en-US"/>
                    </a:p>
                  </a:txBody>
                  <a:tcPr/>
                </a:tc>
                <a:tc>
                  <a:txBody>
                    <a:bodyPr/>
                    <a:lstStyle/>
                    <a:p>
                      <a:pPr algn="ctr" fontAlgn="b">
                        <a:buNone/>
                      </a:pPr>
                      <a:r>
                        <a:rPr lang="en-US" sz="2000" b="1" dirty="0">
                          <a:effectLst/>
                          <a:latin typeface="Arial"/>
                        </a:rPr>
                        <a:t>2024</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2025</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2026</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Change</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Change from</a:t>
                      </a:r>
                    </a:p>
                  </a:txBody>
                  <a:tcPr marL="9525" marR="9525" marT="9525" anchor="b">
                    <a:lnL>
                      <a:noFill/>
                    </a:lnL>
                    <a:lnR>
                      <a:noFill/>
                    </a:lnR>
                    <a:lnT>
                      <a:noFill/>
                    </a:lnT>
                    <a:lnB>
                      <a:noFill/>
                    </a:lnB>
                    <a:noFill/>
                  </a:tcPr>
                </a:tc>
                <a:extLst>
                  <a:ext uri="{0D108BD9-81ED-4DB2-BD59-A6C34878D82A}">
                    <a16:rowId xmlns:a16="http://schemas.microsoft.com/office/drawing/2014/main" val="2295034243"/>
                  </a:ext>
                </a:extLst>
              </a:tr>
              <a:tr h="367253">
                <a:tc gridSpan="2">
                  <a:txBody>
                    <a:bodyPr/>
                    <a:lstStyle/>
                    <a:p>
                      <a:pPr fontAlgn="b">
                        <a:buNone/>
                      </a:pPr>
                      <a:endParaRPr lang="en-US" sz="2000" dirty="0">
                        <a:effectLst/>
                        <a:latin typeface="Arial"/>
                      </a:endParaRPr>
                    </a:p>
                  </a:txBody>
                  <a:tcPr marL="9525" marR="9525" marT="9525" anchor="b">
                    <a:lnL>
                      <a:noFill/>
                    </a:lnL>
                    <a:lnR>
                      <a:noFill/>
                    </a:lnR>
                    <a:lnT>
                      <a:noFill/>
                    </a:lnT>
                    <a:lnB>
                      <a:noFill/>
                    </a:lnB>
                    <a:noFill/>
                  </a:tcPr>
                </a:tc>
                <a:tc hMerge="1">
                  <a:txBody>
                    <a:bodyPr/>
                    <a:lstStyle/>
                    <a:p>
                      <a:endParaRPr lang="en-US"/>
                    </a:p>
                  </a:txBody>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2025 to 2026</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2024 Orig.</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4291798"/>
                  </a:ext>
                </a:extLst>
              </a:tr>
              <a:tr h="647066">
                <a:tc>
                  <a:txBody>
                    <a:bodyPr/>
                    <a:lstStyle/>
                    <a:p>
                      <a:pPr algn="ctr" fontAlgn="b">
                        <a:buNone/>
                      </a:pPr>
                      <a:r>
                        <a:rPr lang="en-US" sz="2000" dirty="0">
                          <a:effectLst/>
                          <a:latin typeface="Arial"/>
                        </a:rPr>
                        <a:t>1</a:t>
                      </a:r>
                    </a:p>
                  </a:txBody>
                  <a:tcPr marL="9525" marR="9525" marT="9525" anchor="b">
                    <a:lnL>
                      <a:noFill/>
                    </a:lnL>
                    <a:lnR>
                      <a:noFill/>
                    </a:lnR>
                    <a:lnT>
                      <a:noFill/>
                    </a:lnT>
                    <a:lnB>
                      <a:noFill/>
                    </a:lnB>
                    <a:noFill/>
                  </a:tcPr>
                </a:tc>
                <a:tc>
                  <a:txBody>
                    <a:bodyPr/>
                    <a:lstStyle/>
                    <a:p>
                      <a:pPr fontAlgn="b">
                        <a:buNone/>
                      </a:pPr>
                      <a:r>
                        <a:rPr lang="en-US" sz="2000" dirty="0">
                          <a:effectLst/>
                          <a:latin typeface="Arial"/>
                        </a:rPr>
                        <a:t>TRANSFERS TO SPECIAL PROJECTS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$10,560,662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$10,575,662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$10,847,482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$271,820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$286,820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34992412"/>
                  </a:ext>
                </a:extLst>
              </a:tr>
              <a:tr h="647066">
                <a:tc>
                  <a:txBody>
                    <a:bodyPr/>
                    <a:lstStyle/>
                    <a:p>
                      <a:pPr algn="ctr" fontAlgn="b">
                        <a:buNone/>
                      </a:pPr>
                      <a:r>
                        <a:rPr lang="en-US" sz="2000" dirty="0">
                          <a:effectLst/>
                          <a:latin typeface="Arial"/>
                        </a:rPr>
                        <a:t>2</a:t>
                      </a:r>
                    </a:p>
                  </a:txBody>
                  <a:tcPr marL="9525" marR="9525" marT="9525" anchor="b">
                    <a:lnL>
                      <a:noFill/>
                    </a:lnL>
                    <a:lnR>
                      <a:noFill/>
                    </a:lnR>
                    <a:lnT>
                      <a:noFill/>
                    </a:lnT>
                    <a:lnB>
                      <a:noFill/>
                    </a:lnB>
                    <a:noFill/>
                  </a:tcPr>
                </a:tc>
                <a:tc>
                  <a:txBody>
                    <a:bodyPr/>
                    <a:lstStyle/>
                    <a:p>
                      <a:pPr fontAlgn="b">
                        <a:buNone/>
                      </a:pPr>
                      <a:r>
                        <a:rPr lang="en-US" sz="2000" dirty="0">
                          <a:effectLst/>
                          <a:latin typeface="Arial"/>
                        </a:rPr>
                        <a:t>TRANSFERS TO STREET FUND</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194,000 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194,000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194,000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3504238425"/>
                  </a:ext>
                </a:extLst>
              </a:tr>
              <a:tr h="647066">
                <a:tc>
                  <a:txBody>
                    <a:bodyPr/>
                    <a:lstStyle/>
                    <a:p>
                      <a:pPr algn="ctr" fontAlgn="b">
                        <a:buNone/>
                      </a:pPr>
                      <a:r>
                        <a:rPr lang="en-US" sz="2000" dirty="0">
                          <a:effectLst/>
                          <a:latin typeface="Arial"/>
                        </a:rPr>
                        <a:t>3</a:t>
                      </a:r>
                    </a:p>
                  </a:txBody>
                  <a:tcPr marL="9525" marR="9525" marT="9525" anchor="b">
                    <a:lnL>
                      <a:noFill/>
                    </a:lnL>
                    <a:lnR>
                      <a:noFill/>
                    </a:lnR>
                    <a:lnT>
                      <a:noFill/>
                    </a:lnT>
                    <a:lnB>
                      <a:noFill/>
                    </a:lnB>
                    <a:noFill/>
                  </a:tcPr>
                </a:tc>
                <a:tc>
                  <a:txBody>
                    <a:bodyPr/>
                    <a:lstStyle/>
                    <a:p>
                      <a:pPr fontAlgn="b">
                        <a:buNone/>
                      </a:pPr>
                      <a:r>
                        <a:rPr lang="en-US" sz="2000" dirty="0">
                          <a:effectLst/>
                          <a:latin typeface="Arial"/>
                        </a:rPr>
                        <a:t>TRANSFERS FOR GRANT MATCH</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550,000 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520,000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($30,000)</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($30,000)</a:t>
                      </a:r>
                    </a:p>
                  </a:txBody>
                  <a:tcPr marL="9525" marR="9525" marT="9525" anchor="b">
                    <a:lnL>
                      <a:noFill/>
                    </a:lnL>
                    <a:lnR>
                      <a:noFill/>
                    </a:lnR>
                    <a:lnT>
                      <a:noFill/>
                    </a:lnT>
                    <a:lnB>
                      <a:noFill/>
                    </a:lnB>
                    <a:noFill/>
                  </a:tcPr>
                </a:tc>
                <a:extLst>
                  <a:ext uri="{0D108BD9-81ED-4DB2-BD59-A6C34878D82A}">
                    <a16:rowId xmlns:a16="http://schemas.microsoft.com/office/drawing/2014/main" val="3445066997"/>
                  </a:ext>
                </a:extLst>
              </a:tr>
              <a:tr h="647066">
                <a:tc>
                  <a:txBody>
                    <a:bodyPr/>
                    <a:lstStyle/>
                    <a:p>
                      <a:pPr algn="ctr" fontAlgn="b">
                        <a:buNone/>
                      </a:pPr>
                      <a:r>
                        <a:rPr lang="en-US" sz="2000" dirty="0">
                          <a:effectLst/>
                          <a:latin typeface="Arial"/>
                        </a:rPr>
                        <a:t>4</a:t>
                      </a:r>
                    </a:p>
                  </a:txBody>
                  <a:tcPr marL="9525" marR="9525" marT="9525" anchor="b">
                    <a:lnL>
                      <a:noFill/>
                    </a:lnL>
                    <a:lnR>
                      <a:noFill/>
                    </a:lnR>
                    <a:lnT>
                      <a:noFill/>
                    </a:lnT>
                    <a:lnB>
                      <a:noFill/>
                    </a:lnB>
                    <a:noFill/>
                  </a:tcPr>
                </a:tc>
                <a:tc>
                  <a:txBody>
                    <a:bodyPr/>
                    <a:lstStyle/>
                    <a:p>
                      <a:pPr fontAlgn="b">
                        <a:buNone/>
                      </a:pPr>
                      <a:r>
                        <a:rPr lang="en-US" sz="2000" dirty="0">
                          <a:effectLst/>
                          <a:latin typeface="Arial"/>
                        </a:rPr>
                        <a:t>CONTINGENCY/RESERVE TRANSFER</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1,275,000 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1,302,717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1,342,306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$39,589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$67,306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8396341"/>
                  </a:ext>
                </a:extLst>
              </a:tr>
              <a:tr h="647066">
                <a:tc>
                  <a:txBody>
                    <a:bodyPr/>
                    <a:lstStyle/>
                    <a:p>
                      <a:pPr algn="ctr" fontAlgn="b">
                        <a:buNone/>
                      </a:pPr>
                      <a:r>
                        <a:rPr lang="en-US" sz="2000" dirty="0">
                          <a:effectLst/>
                          <a:latin typeface="Arial"/>
                        </a:rPr>
                        <a:t>5</a:t>
                      </a:r>
                    </a:p>
                  </a:txBody>
                  <a:tcPr marL="9525" marR="9525" marT="9525" anchor="b">
                    <a:lnL>
                      <a:noFill/>
                    </a:lnL>
                    <a:lnR>
                      <a:noFill/>
                    </a:lnR>
                    <a:lnT>
                      <a:noFill/>
                    </a:lnT>
                    <a:lnB>
                      <a:noFill/>
                    </a:lnB>
                    <a:solidFill>
                      <a:srgbClr val="07F7C3"/>
                    </a:solidFill>
                  </a:tcPr>
                </a:tc>
                <a:tc>
                  <a:txBody>
                    <a:bodyPr/>
                    <a:lstStyle/>
                    <a:p>
                      <a:pPr fontAlgn="b">
                        <a:buNone/>
                      </a:pPr>
                      <a:r>
                        <a:rPr lang="en-US" sz="2000" b="1" dirty="0">
                          <a:effectLst/>
                          <a:latin typeface="Arial"/>
                        </a:rPr>
                        <a:t>    TOTAL GENERAL FUND TRANSFERS</a:t>
                      </a:r>
                    </a:p>
                  </a:txBody>
                  <a:tcPr marL="9525" marR="9525" marT="9525" anchor="b">
                    <a:lnL>
                      <a:noFill/>
                    </a:lnL>
                    <a:lnR>
                      <a:noFill/>
                    </a:lnR>
                    <a:lnT>
                      <a:noFill/>
                    </a:lnT>
                    <a:lnB>
                      <a:noFill/>
                    </a:lnB>
                    <a:solidFill>
                      <a:srgbClr val="07F7C3"/>
                    </a:solidFill>
                  </a:tcPr>
                </a:tc>
                <a:tc>
                  <a:txBody>
                    <a:bodyPr/>
                    <a:lstStyle/>
                    <a:p>
                      <a:pPr algn="r" fontAlgn="b">
                        <a:buNone/>
                      </a:pPr>
                      <a:r>
                        <a:rPr lang="en-US" sz="2000" b="1" dirty="0">
                          <a:effectLst/>
                          <a:latin typeface="Arial"/>
                        </a:rPr>
                        <a:t>$12,579,662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$12,622,379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$12,903,788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$281,409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$324,126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extLst>
                  <a:ext uri="{0D108BD9-81ED-4DB2-BD59-A6C34878D82A}">
                    <a16:rowId xmlns:a16="http://schemas.microsoft.com/office/drawing/2014/main" val="1870646663"/>
                  </a:ext>
                </a:extLst>
              </a:tr>
            </a:tbl>
          </a:graphicData>
        </a:graphic>
      </p:graphicFrame>
    </p:spTree>
    <p:extLst>
      <p:ext uri="{BB962C8B-B14F-4D97-AF65-F5344CB8AC3E}">
        <p14:creationId xmlns:p14="http://schemas.microsoft.com/office/powerpoint/2010/main" val="377800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3532-2B6A-477A-75A7-D2EF7C5805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0A70115-55F1-6945-D459-A71EBB7C0A5B}"/>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39BFEB1B-9121-096E-1D38-C592BBDA24F8}"/>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7F120408-F340-B771-3A5D-23CE53EFAC8E}"/>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E14B366C-C580-7A24-60AA-0AA3A052BE26}"/>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C1B84211-8F9A-BB3F-639D-27A2D10FE9F2}"/>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85506FBE-E1DD-E79D-F20A-F9E8912AE6D8}"/>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D8A12710-1516-BAE8-5148-519275B8DB26}"/>
              </a:ext>
            </a:extLst>
          </p:cNvPr>
          <p:cNvSpPr txBox="1"/>
          <p:nvPr/>
        </p:nvSpPr>
        <p:spPr>
          <a:xfrm>
            <a:off x="10256209" y="8085389"/>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F691F425-194D-4497-5295-8688F5CA0C3E}"/>
              </a:ext>
            </a:extLst>
          </p:cNvPr>
          <p:cNvSpPr txBox="1"/>
          <p:nvPr/>
        </p:nvSpPr>
        <p:spPr>
          <a:xfrm>
            <a:off x="11708353"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AA5E4617-08ED-78C3-C3EF-8CFF5312B3EB}"/>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GENERAL FUND SPECIAL PROJECTS</a:t>
            </a:r>
          </a:p>
        </p:txBody>
      </p:sp>
      <p:sp>
        <p:nvSpPr>
          <p:cNvPr id="14" name="TextBox 13">
            <a:extLst>
              <a:ext uri="{FF2B5EF4-FFF2-40B4-BE49-F238E27FC236}">
                <a16:creationId xmlns:a16="http://schemas.microsoft.com/office/drawing/2014/main" id="{BECD8765-06D5-C78F-B0B9-3DD3928BFA0A}"/>
              </a:ext>
            </a:extLst>
          </p:cNvPr>
          <p:cNvSpPr txBox="1"/>
          <p:nvPr/>
        </p:nvSpPr>
        <p:spPr>
          <a:xfrm>
            <a:off x="1264482" y="2352461"/>
            <a:ext cx="15711411" cy="21236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440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FBFADE18-662A-5968-225B-623E3B4150D9}"/>
              </a:ext>
            </a:extLst>
          </p:cNvPr>
          <p:cNvSpPr txBox="1"/>
          <p:nvPr/>
        </p:nvSpPr>
        <p:spPr>
          <a:xfrm>
            <a:off x="1044830" y="7631790"/>
            <a:ext cx="16145919" cy="1200329"/>
          </a:xfrm>
          <a:prstGeom prst="rect">
            <a:avLst/>
          </a:prstGeom>
          <a:noFill/>
        </p:spPr>
        <p:txBody>
          <a:bodyPr wrap="square" lIns="91440" tIns="45720" rIns="91440" bIns="45720" rtlCol="0" anchor="t">
            <a:spAutoFit/>
          </a:bodyPr>
          <a:lstStyle/>
          <a:p>
            <a:pPr marL="571500" indent="-571500">
              <a:buFont typeface="Arial"/>
              <a:buChar char="•"/>
            </a:pPr>
            <a:r>
              <a:rPr lang="en-US" sz="3600" dirty="0"/>
              <a:t>Weed Lot Maintenance was increased by $90,600</a:t>
            </a:r>
            <a:endParaRPr lang="en-US"/>
          </a:p>
          <a:p>
            <a:pPr marL="571500" indent="-571500">
              <a:buFont typeface="Arial"/>
              <a:buChar char="•"/>
            </a:pPr>
            <a:r>
              <a:rPr lang="en-US" sz="3600" dirty="0">
                <a:ea typeface="Calibri"/>
                <a:cs typeface="Calibri"/>
              </a:rPr>
              <a:t>Residential Demolitions were increased by $125,000</a:t>
            </a:r>
            <a:endParaRPr lang="en-US" sz="3600" dirty="0"/>
          </a:p>
        </p:txBody>
      </p:sp>
      <p:graphicFrame>
        <p:nvGraphicFramePr>
          <p:cNvPr id="13" name="Table 12">
            <a:extLst>
              <a:ext uri="{FF2B5EF4-FFF2-40B4-BE49-F238E27FC236}">
                <a16:creationId xmlns:a16="http://schemas.microsoft.com/office/drawing/2014/main" id="{1ED6AAFB-8221-CD47-AC94-12A4FAAB8214}"/>
              </a:ext>
            </a:extLst>
          </p:cNvPr>
          <p:cNvGraphicFramePr>
            <a:graphicFrameLocks noGrp="1"/>
          </p:cNvGraphicFramePr>
          <p:nvPr>
            <p:extLst>
              <p:ext uri="{D42A27DB-BD31-4B8C-83A1-F6EECF244321}">
                <p14:modId xmlns:p14="http://schemas.microsoft.com/office/powerpoint/2010/main" val="4174520023"/>
              </p:ext>
            </p:extLst>
          </p:nvPr>
        </p:nvGraphicFramePr>
        <p:xfrm>
          <a:off x="1047750" y="1397722"/>
          <a:ext cx="15465641" cy="6022724"/>
        </p:xfrm>
        <a:graphic>
          <a:graphicData uri="http://schemas.openxmlformats.org/drawingml/2006/table">
            <a:tbl>
              <a:tblPr bandRow="1">
                <a:tableStyleId>{5C22544A-7EE6-4342-B048-85BDC9FD1C3A}</a:tableStyleId>
              </a:tblPr>
              <a:tblGrid>
                <a:gridCol w="519126">
                  <a:extLst>
                    <a:ext uri="{9D8B030D-6E8A-4147-A177-3AD203B41FA5}">
                      <a16:colId xmlns:a16="http://schemas.microsoft.com/office/drawing/2014/main" val="3503378668"/>
                    </a:ext>
                  </a:extLst>
                </a:gridCol>
                <a:gridCol w="5818542">
                  <a:extLst>
                    <a:ext uri="{9D8B030D-6E8A-4147-A177-3AD203B41FA5}">
                      <a16:colId xmlns:a16="http://schemas.microsoft.com/office/drawing/2014/main" val="3178161470"/>
                    </a:ext>
                  </a:extLst>
                </a:gridCol>
                <a:gridCol w="1925094">
                  <a:extLst>
                    <a:ext uri="{9D8B030D-6E8A-4147-A177-3AD203B41FA5}">
                      <a16:colId xmlns:a16="http://schemas.microsoft.com/office/drawing/2014/main" val="3812989831"/>
                    </a:ext>
                  </a:extLst>
                </a:gridCol>
                <a:gridCol w="1773682">
                  <a:extLst>
                    <a:ext uri="{9D8B030D-6E8A-4147-A177-3AD203B41FA5}">
                      <a16:colId xmlns:a16="http://schemas.microsoft.com/office/drawing/2014/main" val="2398880985"/>
                    </a:ext>
                  </a:extLst>
                </a:gridCol>
                <a:gridCol w="1773682">
                  <a:extLst>
                    <a:ext uri="{9D8B030D-6E8A-4147-A177-3AD203B41FA5}">
                      <a16:colId xmlns:a16="http://schemas.microsoft.com/office/drawing/2014/main" val="3358553194"/>
                    </a:ext>
                  </a:extLst>
                </a:gridCol>
                <a:gridCol w="1795312">
                  <a:extLst>
                    <a:ext uri="{9D8B030D-6E8A-4147-A177-3AD203B41FA5}">
                      <a16:colId xmlns:a16="http://schemas.microsoft.com/office/drawing/2014/main" val="4123976810"/>
                    </a:ext>
                  </a:extLst>
                </a:gridCol>
                <a:gridCol w="1860203">
                  <a:extLst>
                    <a:ext uri="{9D8B030D-6E8A-4147-A177-3AD203B41FA5}">
                      <a16:colId xmlns:a16="http://schemas.microsoft.com/office/drawing/2014/main" val="467444691"/>
                    </a:ext>
                  </a:extLst>
                </a:gridCol>
              </a:tblGrid>
              <a:tr h="261260">
                <a:tc gridSpan="2">
                  <a:txBody>
                    <a:bodyPr/>
                    <a:lstStyle/>
                    <a:p>
                      <a:pPr fontAlgn="b">
                        <a:buNone/>
                      </a:pPr>
                      <a:endParaRPr lang="en-US" sz="2000" dirty="0">
                        <a:effectLst/>
                        <a:latin typeface="Arial"/>
                      </a:endParaRPr>
                    </a:p>
                  </a:txBody>
                  <a:tcPr marL="9525" marR="9525" marT="9525" anchor="b">
                    <a:lnL>
                      <a:noFill/>
                    </a:lnL>
                    <a:lnR>
                      <a:noFill/>
                    </a:lnR>
                    <a:lnT>
                      <a:noFill/>
                    </a:lnT>
                    <a:lnB>
                      <a:noFill/>
                    </a:lnB>
                    <a:noFill/>
                  </a:tcPr>
                </a:tc>
                <a:tc hMerge="1">
                  <a:txBody>
                    <a:bodyPr/>
                    <a:lstStyle/>
                    <a:p>
                      <a:endParaRPr lang="en-US"/>
                    </a:p>
                  </a:txBody>
                  <a:tcPr/>
                </a:tc>
                <a:tc>
                  <a:txBody>
                    <a:bodyPr/>
                    <a:lstStyle/>
                    <a:p>
                      <a:pPr algn="ctr" fontAlgn="b">
                        <a:buNone/>
                      </a:pPr>
                      <a:r>
                        <a:rPr lang="en-US" sz="2000" b="1" dirty="0">
                          <a:effectLst/>
                          <a:latin typeface="Arial"/>
                        </a:rPr>
                        <a:t>2024</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2025</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2026</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Change</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Change from</a:t>
                      </a:r>
                    </a:p>
                  </a:txBody>
                  <a:tcPr marL="9525" marR="9525" marT="9525" anchor="b">
                    <a:lnL>
                      <a:noFill/>
                    </a:lnL>
                    <a:lnR>
                      <a:noFill/>
                    </a:lnR>
                    <a:lnT>
                      <a:noFill/>
                    </a:lnT>
                    <a:lnB>
                      <a:noFill/>
                    </a:lnB>
                    <a:noFill/>
                  </a:tcPr>
                </a:tc>
                <a:extLst>
                  <a:ext uri="{0D108BD9-81ED-4DB2-BD59-A6C34878D82A}">
                    <a16:rowId xmlns:a16="http://schemas.microsoft.com/office/drawing/2014/main" val="3766543243"/>
                  </a:ext>
                </a:extLst>
              </a:tr>
              <a:tr h="261260">
                <a:tc>
                  <a:txBody>
                    <a:bodyPr/>
                    <a:lstStyle/>
                    <a:p>
                      <a:pPr fontAlgn="b">
                        <a:buNone/>
                      </a:pPr>
                      <a:endParaRPr lang="en-US" sz="2000" dirty="0">
                        <a:effectLst/>
                        <a:latin typeface="Arial"/>
                      </a:endParaRPr>
                    </a:p>
                  </a:txBody>
                  <a:tcPr marL="9525" marR="9525" marT="9525" anchor="b">
                    <a:lnL>
                      <a:noFill/>
                    </a:lnL>
                    <a:lnR>
                      <a:noFill/>
                    </a:lnR>
                    <a:lnT>
                      <a:noFill/>
                    </a:lnT>
                    <a:lnB>
                      <a:noFill/>
                    </a:lnB>
                    <a:noFill/>
                  </a:tcPr>
                </a:tc>
                <a:tc>
                  <a:txBody>
                    <a:bodyPr/>
                    <a:lstStyle/>
                    <a:p>
                      <a:pPr fontAlgn="b">
                        <a:buNone/>
                      </a:pPr>
                      <a:r>
                        <a:rPr lang="en-US" sz="2000" b="1" dirty="0">
                          <a:effectLst/>
                          <a:latin typeface="Arial"/>
                        </a:rPr>
                        <a:t>SPECIAL PROJECTS:</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2025 to 2026</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2024</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0409959"/>
                  </a:ext>
                </a:extLst>
              </a:tr>
              <a:tr h="261260">
                <a:tc>
                  <a:txBody>
                    <a:bodyPr/>
                    <a:lstStyle/>
                    <a:p>
                      <a:pPr algn="ctr" fontAlgn="b">
                        <a:buNone/>
                      </a:pPr>
                      <a:r>
                        <a:rPr lang="en-US" sz="2000" dirty="0">
                          <a:effectLst/>
                          <a:latin typeface="Arial"/>
                        </a:rPr>
                        <a:t>1</a:t>
                      </a:r>
                    </a:p>
                  </a:txBody>
                  <a:tcPr marL="9525" marR="9525" marT="9525" anchor="b">
                    <a:lnL>
                      <a:noFill/>
                    </a:lnL>
                    <a:lnR>
                      <a:noFill/>
                    </a:lnR>
                    <a:lnT>
                      <a:noFill/>
                    </a:lnT>
                    <a:lnB>
                      <a:noFill/>
                    </a:lnB>
                    <a:noFill/>
                  </a:tcPr>
                </a:tc>
                <a:tc>
                  <a:txBody>
                    <a:bodyPr/>
                    <a:lstStyle/>
                    <a:p>
                      <a:pPr fontAlgn="b">
                        <a:buNone/>
                      </a:pPr>
                      <a:r>
                        <a:rPr lang="en-US" sz="2000" dirty="0">
                          <a:effectLst/>
                          <a:latin typeface="Arial"/>
                        </a:rPr>
                        <a:t>CHILDREN, YOUTH &amp; FAMILIES (CYF)</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$5,000,000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$5,000,000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$5,000,000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2404668"/>
                  </a:ext>
                </a:extLst>
              </a:tr>
              <a:tr h="622049">
                <a:tc>
                  <a:txBody>
                    <a:bodyPr/>
                    <a:lstStyle/>
                    <a:p>
                      <a:pPr algn="ctr" fontAlgn="b">
                        <a:buNone/>
                      </a:pPr>
                      <a:r>
                        <a:rPr lang="en-US" sz="2000" dirty="0">
                          <a:effectLst/>
                          <a:latin typeface="Arial"/>
                        </a:rPr>
                        <a:t>2</a:t>
                      </a:r>
                    </a:p>
                  </a:txBody>
                  <a:tcPr marL="9525" marR="9525" marT="9525" anchor="b">
                    <a:lnL>
                      <a:noFill/>
                    </a:lnL>
                    <a:lnR>
                      <a:noFill/>
                    </a:lnR>
                    <a:lnT>
                      <a:noFill/>
                    </a:lnT>
                    <a:lnB>
                      <a:noFill/>
                    </a:lnB>
                    <a:noFill/>
                  </a:tcPr>
                </a:tc>
                <a:tc>
                  <a:txBody>
                    <a:bodyPr/>
                    <a:lstStyle/>
                    <a:p>
                      <a:pPr fontAlgn="b">
                        <a:buNone/>
                      </a:pPr>
                      <a:r>
                        <a:rPr lang="en-US" sz="2000" dirty="0">
                          <a:effectLst/>
                          <a:latin typeface="Arial"/>
                        </a:rPr>
                        <a:t>ANNUAL FLEET REPLACEMENT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2,242,650 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2,242,650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2,242,650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2535659863"/>
                  </a:ext>
                </a:extLst>
              </a:tr>
              <a:tr h="261260">
                <a:tc>
                  <a:txBody>
                    <a:bodyPr/>
                    <a:lstStyle/>
                    <a:p>
                      <a:pPr algn="ctr" fontAlgn="b">
                        <a:buNone/>
                      </a:pPr>
                      <a:r>
                        <a:rPr lang="en-US" sz="2000" dirty="0">
                          <a:effectLst/>
                          <a:latin typeface="Arial"/>
                        </a:rPr>
                        <a:t>3</a:t>
                      </a:r>
                    </a:p>
                  </a:txBody>
                  <a:tcPr marL="9525" marR="9525" marT="9525" anchor="b">
                    <a:lnL>
                      <a:noFill/>
                    </a:lnL>
                    <a:lnR>
                      <a:noFill/>
                    </a:lnR>
                    <a:lnT>
                      <a:noFill/>
                    </a:lnT>
                    <a:lnB>
                      <a:noFill/>
                    </a:lnB>
                    <a:noFill/>
                  </a:tcPr>
                </a:tc>
                <a:tc>
                  <a:txBody>
                    <a:bodyPr/>
                    <a:lstStyle/>
                    <a:p>
                      <a:pPr fontAlgn="b">
                        <a:buNone/>
                      </a:pPr>
                      <a:r>
                        <a:rPr lang="en-US" sz="2000" dirty="0">
                          <a:effectLst/>
                          <a:latin typeface="Arial"/>
                        </a:rPr>
                        <a:t>FACILITY IMPROVEMENTS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1,000,000 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275588460"/>
                  </a:ext>
                </a:extLst>
              </a:tr>
              <a:tr h="261260">
                <a:tc>
                  <a:txBody>
                    <a:bodyPr/>
                    <a:lstStyle/>
                    <a:p>
                      <a:pPr algn="ctr" fontAlgn="b">
                        <a:buNone/>
                      </a:pPr>
                      <a:r>
                        <a:rPr lang="en-US" sz="2000" dirty="0">
                          <a:effectLst/>
                          <a:latin typeface="Arial"/>
                        </a:rPr>
                        <a:t>4</a:t>
                      </a:r>
                    </a:p>
                  </a:txBody>
                  <a:tcPr marL="9525" marR="9525" marT="9525" anchor="b">
                    <a:lnL>
                      <a:noFill/>
                    </a:lnL>
                    <a:lnR>
                      <a:noFill/>
                    </a:lnR>
                    <a:lnT>
                      <a:noFill/>
                    </a:lnT>
                    <a:lnB>
                      <a:noFill/>
                    </a:lnB>
                    <a:noFill/>
                  </a:tcPr>
                </a:tc>
                <a:tc>
                  <a:txBody>
                    <a:bodyPr/>
                    <a:lstStyle/>
                    <a:p>
                      <a:pPr fontAlgn="b">
                        <a:buNone/>
                      </a:pPr>
                      <a:r>
                        <a:rPr lang="en-US" sz="2000" dirty="0">
                          <a:effectLst/>
                          <a:latin typeface="Arial"/>
                        </a:rPr>
                        <a:t>HOMELESSNESS OUTREACH*</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600,000 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470,000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470,000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($130,000)</a:t>
                      </a:r>
                    </a:p>
                  </a:txBody>
                  <a:tcPr marL="9525" marR="9525" marT="9525" anchor="b">
                    <a:lnL>
                      <a:noFill/>
                    </a:lnL>
                    <a:lnR>
                      <a:noFill/>
                    </a:lnR>
                    <a:lnT>
                      <a:noFill/>
                    </a:lnT>
                    <a:lnB>
                      <a:noFill/>
                    </a:lnB>
                    <a:noFill/>
                  </a:tcPr>
                </a:tc>
                <a:extLst>
                  <a:ext uri="{0D108BD9-81ED-4DB2-BD59-A6C34878D82A}">
                    <a16:rowId xmlns:a16="http://schemas.microsoft.com/office/drawing/2014/main" val="1836023285"/>
                  </a:ext>
                </a:extLst>
              </a:tr>
              <a:tr h="261260">
                <a:tc>
                  <a:txBody>
                    <a:bodyPr/>
                    <a:lstStyle/>
                    <a:p>
                      <a:pPr algn="ctr" fontAlgn="b">
                        <a:buNone/>
                      </a:pPr>
                      <a:r>
                        <a:rPr lang="en-US" sz="2000" dirty="0">
                          <a:effectLst/>
                          <a:latin typeface="Arial"/>
                        </a:rPr>
                        <a:t>5</a:t>
                      </a:r>
                    </a:p>
                  </a:txBody>
                  <a:tcPr marL="9525" marR="9525" marT="9525" anchor="b">
                    <a:lnL>
                      <a:noFill/>
                    </a:lnL>
                    <a:lnR>
                      <a:noFill/>
                    </a:lnR>
                    <a:lnT>
                      <a:noFill/>
                    </a:lnT>
                    <a:lnB>
                      <a:noFill/>
                    </a:lnB>
                    <a:noFill/>
                  </a:tcPr>
                </a:tc>
                <a:tc>
                  <a:txBody>
                    <a:bodyPr/>
                    <a:lstStyle/>
                    <a:p>
                      <a:pPr fontAlgn="b">
                        <a:buNone/>
                      </a:pPr>
                      <a:r>
                        <a:rPr lang="en-US" sz="2000" dirty="0">
                          <a:effectLst/>
                          <a:latin typeface="Arial"/>
                        </a:rPr>
                        <a:t>WEED LOT MAINTENANCE</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384,400 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384,400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475,000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$90,600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$90,600 </a:t>
                      </a:r>
                    </a:p>
                  </a:txBody>
                  <a:tcPr marL="9525" marR="9525" marT="9525" anchor="b">
                    <a:lnL>
                      <a:noFill/>
                    </a:lnL>
                    <a:lnR>
                      <a:noFill/>
                    </a:lnR>
                    <a:lnT>
                      <a:noFill/>
                    </a:lnT>
                    <a:lnB>
                      <a:noFill/>
                    </a:lnB>
                    <a:noFill/>
                  </a:tcPr>
                </a:tc>
                <a:extLst>
                  <a:ext uri="{0D108BD9-81ED-4DB2-BD59-A6C34878D82A}">
                    <a16:rowId xmlns:a16="http://schemas.microsoft.com/office/drawing/2014/main" val="1788941662"/>
                  </a:ext>
                </a:extLst>
              </a:tr>
              <a:tr h="261260">
                <a:tc>
                  <a:txBody>
                    <a:bodyPr/>
                    <a:lstStyle/>
                    <a:p>
                      <a:pPr algn="ctr" fontAlgn="b">
                        <a:buNone/>
                      </a:pPr>
                      <a:r>
                        <a:rPr lang="en-US" sz="2000" dirty="0">
                          <a:effectLst/>
                          <a:latin typeface="Arial"/>
                        </a:rPr>
                        <a:t>6</a:t>
                      </a:r>
                    </a:p>
                  </a:txBody>
                  <a:tcPr marL="9525" marR="9525" marT="9525" anchor="b">
                    <a:lnL>
                      <a:noFill/>
                    </a:lnL>
                    <a:lnR>
                      <a:noFill/>
                    </a:lnR>
                    <a:lnT>
                      <a:noFill/>
                    </a:lnT>
                    <a:lnB>
                      <a:noFill/>
                    </a:lnB>
                    <a:noFill/>
                  </a:tcPr>
                </a:tc>
                <a:tc>
                  <a:txBody>
                    <a:bodyPr/>
                    <a:lstStyle/>
                    <a:p>
                      <a:pPr fontAlgn="b">
                        <a:buNone/>
                      </a:pPr>
                      <a:r>
                        <a:rPr lang="en-US" sz="2000" dirty="0">
                          <a:effectLst/>
                          <a:latin typeface="Arial"/>
                        </a:rPr>
                        <a:t>BRANDING</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235,000 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235,000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235,000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3290659147"/>
                  </a:ext>
                </a:extLst>
              </a:tr>
              <a:tr h="261260">
                <a:tc>
                  <a:txBody>
                    <a:bodyPr/>
                    <a:lstStyle/>
                    <a:p>
                      <a:pPr algn="ctr" fontAlgn="b">
                        <a:buNone/>
                      </a:pPr>
                      <a:r>
                        <a:rPr lang="en-US" sz="2000" dirty="0">
                          <a:effectLst/>
                          <a:latin typeface="Arial"/>
                        </a:rPr>
                        <a:t>7</a:t>
                      </a:r>
                    </a:p>
                  </a:txBody>
                  <a:tcPr marL="9525" marR="9525" marT="9525" anchor="b">
                    <a:lnL>
                      <a:noFill/>
                    </a:lnL>
                    <a:lnR>
                      <a:noFill/>
                    </a:lnR>
                    <a:lnT>
                      <a:noFill/>
                    </a:lnT>
                    <a:lnB>
                      <a:noFill/>
                    </a:lnB>
                    <a:noFill/>
                  </a:tcPr>
                </a:tc>
                <a:tc>
                  <a:txBody>
                    <a:bodyPr/>
                    <a:lstStyle/>
                    <a:p>
                      <a:pPr fontAlgn="b">
                        <a:buNone/>
                      </a:pPr>
                      <a:r>
                        <a:rPr lang="en-US" sz="2000" dirty="0">
                          <a:effectLst/>
                          <a:latin typeface="Arial"/>
                        </a:rPr>
                        <a:t>DEMOLITION (RESIDENTIAL)</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$125,000 </a:t>
                      </a:r>
                    </a:p>
                  </a:txBody>
                  <a:tcPr marL="9525" marR="9525" marT="9525" anchor="b">
                    <a:lnL>
                      <a:noFill/>
                    </a:lnL>
                    <a:lnR>
                      <a:noFill/>
                    </a:lnR>
                    <a:lnT>
                      <a:noFill/>
                    </a:lnT>
                    <a:lnB>
                      <a:noFill/>
                    </a:lnB>
                    <a:noFill/>
                  </a:tcPr>
                </a:tc>
                <a:extLst>
                  <a:ext uri="{0D108BD9-81ED-4DB2-BD59-A6C34878D82A}">
                    <a16:rowId xmlns:a16="http://schemas.microsoft.com/office/drawing/2014/main" val="1337741872"/>
                  </a:ext>
                </a:extLst>
              </a:tr>
              <a:tr h="261260">
                <a:tc>
                  <a:txBody>
                    <a:bodyPr/>
                    <a:lstStyle/>
                    <a:p>
                      <a:pPr algn="ctr" fontAlgn="b">
                        <a:buNone/>
                      </a:pPr>
                      <a:r>
                        <a:rPr lang="en-US" sz="2000" dirty="0">
                          <a:effectLst/>
                          <a:latin typeface="Arial"/>
                        </a:rPr>
                        <a:t>8</a:t>
                      </a:r>
                    </a:p>
                  </a:txBody>
                  <a:tcPr marL="9525" marR="9525" marT="9525" anchor="b">
                    <a:lnL>
                      <a:noFill/>
                    </a:lnL>
                    <a:lnR>
                      <a:noFill/>
                    </a:lnR>
                    <a:lnT>
                      <a:noFill/>
                    </a:lnT>
                    <a:lnB>
                      <a:noFill/>
                    </a:lnB>
                    <a:noFill/>
                  </a:tcPr>
                </a:tc>
                <a:tc>
                  <a:txBody>
                    <a:bodyPr/>
                    <a:lstStyle/>
                    <a:p>
                      <a:pPr fontAlgn="b">
                        <a:buNone/>
                      </a:pPr>
                      <a:r>
                        <a:rPr lang="en-US" sz="2000" dirty="0">
                          <a:effectLst/>
                          <a:latin typeface="Arial"/>
                        </a:rPr>
                        <a:t>POLICE - RIFLES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140,000 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140,000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140,000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3174649118"/>
                  </a:ext>
                </a:extLst>
              </a:tr>
              <a:tr h="261260">
                <a:tc>
                  <a:txBody>
                    <a:bodyPr/>
                    <a:lstStyle/>
                    <a:p>
                      <a:pPr algn="ctr" fontAlgn="b">
                        <a:buNone/>
                      </a:pPr>
                      <a:r>
                        <a:rPr lang="en-US" sz="2000" dirty="0">
                          <a:effectLst/>
                          <a:latin typeface="Arial"/>
                        </a:rPr>
                        <a:t>9</a:t>
                      </a:r>
                    </a:p>
                  </a:txBody>
                  <a:tcPr marL="9525" marR="9525" marT="9525" anchor="b">
                    <a:lnL>
                      <a:noFill/>
                    </a:lnL>
                    <a:lnR>
                      <a:noFill/>
                    </a:lnR>
                    <a:lnT>
                      <a:noFill/>
                    </a:lnT>
                    <a:lnB>
                      <a:noFill/>
                    </a:lnB>
                    <a:noFill/>
                  </a:tcPr>
                </a:tc>
                <a:tc>
                  <a:txBody>
                    <a:bodyPr/>
                    <a:lstStyle/>
                    <a:p>
                      <a:pPr fontAlgn="b">
                        <a:buNone/>
                      </a:pPr>
                      <a:r>
                        <a:rPr lang="en-US" sz="2000" dirty="0">
                          <a:effectLst/>
                          <a:latin typeface="Arial"/>
                        </a:rPr>
                        <a:t>DEMOLITION (COMMERCIAL)</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2234510452"/>
                  </a:ext>
                </a:extLst>
              </a:tr>
              <a:tr h="261260">
                <a:tc>
                  <a:txBody>
                    <a:bodyPr/>
                    <a:lstStyle/>
                    <a:p>
                      <a:pPr algn="ctr" fontAlgn="b">
                        <a:buNone/>
                      </a:pPr>
                      <a:r>
                        <a:rPr lang="en-US" sz="2000" dirty="0">
                          <a:effectLst/>
                          <a:latin typeface="Arial"/>
                        </a:rPr>
                        <a:t>10</a:t>
                      </a:r>
                    </a:p>
                  </a:txBody>
                  <a:tcPr marL="9525" marR="9525" marT="9525" anchor="b">
                    <a:lnL>
                      <a:noFill/>
                    </a:lnL>
                    <a:lnR>
                      <a:noFill/>
                    </a:lnR>
                    <a:lnT>
                      <a:noFill/>
                    </a:lnT>
                    <a:lnB>
                      <a:noFill/>
                    </a:lnB>
                    <a:noFill/>
                  </a:tcPr>
                </a:tc>
                <a:tc>
                  <a:txBody>
                    <a:bodyPr/>
                    <a:lstStyle/>
                    <a:p>
                      <a:pPr fontAlgn="b">
                        <a:buNone/>
                      </a:pPr>
                      <a:r>
                        <a:rPr lang="en-US" sz="2000" dirty="0">
                          <a:effectLst/>
                          <a:latin typeface="Arial"/>
                        </a:rPr>
                        <a:t>LAND BANK*</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100,000 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$50,000 </a:t>
                      </a:r>
                    </a:p>
                  </a:txBody>
                  <a:tcPr marL="9525" marR="9525" marT="9525" anchor="b">
                    <a:lnL>
                      <a:noFill/>
                    </a:lnL>
                    <a:lnR>
                      <a:noFill/>
                    </a:lnR>
                    <a:lnT>
                      <a:noFill/>
                    </a:lnT>
                    <a:lnB>
                      <a:noFill/>
                    </a:lnB>
                    <a:noFill/>
                  </a:tcPr>
                </a:tc>
                <a:extLst>
                  <a:ext uri="{0D108BD9-81ED-4DB2-BD59-A6C34878D82A}">
                    <a16:rowId xmlns:a16="http://schemas.microsoft.com/office/drawing/2014/main" val="3876191984"/>
                  </a:ext>
                </a:extLst>
              </a:tr>
              <a:tr h="261260">
                <a:tc>
                  <a:txBody>
                    <a:bodyPr/>
                    <a:lstStyle/>
                    <a:p>
                      <a:pPr algn="ctr" fontAlgn="b">
                        <a:buNone/>
                      </a:pPr>
                      <a:r>
                        <a:rPr lang="en-US" sz="2000" dirty="0">
                          <a:effectLst/>
                          <a:latin typeface="Arial"/>
                        </a:rPr>
                        <a:t>11</a:t>
                      </a:r>
                    </a:p>
                  </a:txBody>
                  <a:tcPr marL="9525" marR="9525" marT="9525" anchor="b">
                    <a:lnL>
                      <a:noFill/>
                    </a:lnL>
                    <a:lnR>
                      <a:noFill/>
                    </a:lnR>
                    <a:lnT>
                      <a:noFill/>
                    </a:lnT>
                    <a:lnB>
                      <a:noFill/>
                    </a:lnB>
                    <a:noFill/>
                  </a:tcPr>
                </a:tc>
                <a:tc>
                  <a:txBody>
                    <a:bodyPr/>
                    <a:lstStyle/>
                    <a:p>
                      <a:pPr fontAlgn="b">
                        <a:buNone/>
                      </a:pPr>
                      <a:r>
                        <a:rPr lang="en-US" sz="2000" dirty="0">
                          <a:effectLst/>
                          <a:latin typeface="Arial"/>
                        </a:rPr>
                        <a:t>CONTINUUM OF CARE*</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80,000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80,000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$80,000 </a:t>
                      </a:r>
                    </a:p>
                  </a:txBody>
                  <a:tcPr marL="9525" marR="9525" marT="9525" anchor="b">
                    <a:lnL>
                      <a:noFill/>
                    </a:lnL>
                    <a:lnR>
                      <a:noFill/>
                    </a:lnR>
                    <a:lnT>
                      <a:noFill/>
                    </a:lnT>
                    <a:lnB>
                      <a:noFill/>
                    </a:lnB>
                    <a:noFill/>
                  </a:tcPr>
                </a:tc>
                <a:extLst>
                  <a:ext uri="{0D108BD9-81ED-4DB2-BD59-A6C34878D82A}">
                    <a16:rowId xmlns:a16="http://schemas.microsoft.com/office/drawing/2014/main" val="4293080551"/>
                  </a:ext>
                </a:extLst>
              </a:tr>
              <a:tr h="261260">
                <a:tc>
                  <a:txBody>
                    <a:bodyPr/>
                    <a:lstStyle/>
                    <a:p>
                      <a:pPr algn="ctr" fontAlgn="b">
                        <a:buNone/>
                      </a:pPr>
                      <a:r>
                        <a:rPr lang="en-US" sz="2000" dirty="0">
                          <a:effectLst/>
                          <a:latin typeface="Arial"/>
                        </a:rPr>
                        <a:t>12</a:t>
                      </a:r>
                    </a:p>
                  </a:txBody>
                  <a:tcPr marL="9525" marR="9525" marT="9525" anchor="b">
                    <a:lnL>
                      <a:noFill/>
                    </a:lnL>
                    <a:lnR>
                      <a:noFill/>
                    </a:lnR>
                    <a:lnT>
                      <a:noFill/>
                    </a:lnT>
                    <a:lnB>
                      <a:noFill/>
                    </a:lnB>
                    <a:noFill/>
                  </a:tcPr>
                </a:tc>
                <a:tc>
                  <a:txBody>
                    <a:bodyPr/>
                    <a:lstStyle/>
                    <a:p>
                      <a:pPr fontAlgn="b">
                        <a:buNone/>
                      </a:pPr>
                      <a:r>
                        <a:rPr lang="en-US" sz="2000" dirty="0">
                          <a:effectLst/>
                          <a:latin typeface="Arial"/>
                        </a:rPr>
                        <a:t>WORK BOOTS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70,000 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70,000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70,000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198090913"/>
                  </a:ext>
                </a:extLst>
              </a:tr>
              <a:tr h="261260">
                <a:tc>
                  <a:txBody>
                    <a:bodyPr/>
                    <a:lstStyle/>
                    <a:p>
                      <a:pPr algn="ctr" fontAlgn="b">
                        <a:buNone/>
                      </a:pPr>
                      <a:r>
                        <a:rPr lang="en-US" sz="2000" dirty="0">
                          <a:effectLst/>
                          <a:latin typeface="Arial"/>
                        </a:rPr>
                        <a:t>13</a:t>
                      </a:r>
                    </a:p>
                  </a:txBody>
                  <a:tcPr marL="9525" marR="9525" marT="9525" anchor="b">
                    <a:lnL>
                      <a:noFill/>
                    </a:lnL>
                    <a:lnR>
                      <a:noFill/>
                    </a:lnR>
                    <a:lnT>
                      <a:noFill/>
                    </a:lnT>
                    <a:lnB>
                      <a:noFill/>
                    </a:lnB>
                    <a:noFill/>
                  </a:tcPr>
                </a:tc>
                <a:tc>
                  <a:txBody>
                    <a:bodyPr/>
                    <a:lstStyle/>
                    <a:p>
                      <a:pPr fontAlgn="b">
                        <a:buNone/>
                      </a:pPr>
                      <a:r>
                        <a:rPr lang="en-US" sz="2000" dirty="0">
                          <a:effectLst/>
                          <a:latin typeface="Arial"/>
                        </a:rPr>
                        <a:t>HOMELESS EMERGENCY SERVICES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3340549619"/>
                  </a:ext>
                </a:extLst>
              </a:tr>
              <a:tr h="261260">
                <a:tc>
                  <a:txBody>
                    <a:bodyPr/>
                    <a:lstStyle/>
                    <a:p>
                      <a:pPr algn="ctr" fontAlgn="b">
                        <a:buNone/>
                      </a:pPr>
                      <a:r>
                        <a:rPr lang="en-US" sz="2000" dirty="0">
                          <a:effectLst/>
                          <a:latin typeface="Arial"/>
                        </a:rPr>
                        <a:t>14</a:t>
                      </a:r>
                    </a:p>
                  </a:txBody>
                  <a:tcPr marL="9525" marR="9525" marT="9525" anchor="b">
                    <a:lnL>
                      <a:noFill/>
                    </a:lnL>
                    <a:lnR>
                      <a:noFill/>
                    </a:lnR>
                    <a:lnT>
                      <a:noFill/>
                    </a:lnT>
                    <a:lnB>
                      <a:noFill/>
                    </a:lnB>
                    <a:noFill/>
                  </a:tcPr>
                </a:tc>
                <a:tc>
                  <a:txBody>
                    <a:bodyPr/>
                    <a:lstStyle/>
                    <a:p>
                      <a:pPr fontAlgn="b">
                        <a:buNone/>
                      </a:pPr>
                      <a:r>
                        <a:rPr lang="en-US" sz="2000" dirty="0">
                          <a:effectLst/>
                          <a:latin typeface="Arial"/>
                        </a:rPr>
                        <a:t>LR RESIDENCY INCENTIVE PROGRAM</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1494291575"/>
                  </a:ext>
                </a:extLst>
              </a:tr>
            </a:tbl>
          </a:graphicData>
        </a:graphic>
      </p:graphicFrame>
    </p:spTree>
    <p:extLst>
      <p:ext uri="{BB962C8B-B14F-4D97-AF65-F5344CB8AC3E}">
        <p14:creationId xmlns:p14="http://schemas.microsoft.com/office/powerpoint/2010/main" val="1360392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85376-A63C-0FB4-B5EA-7B8F7B7D53A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694400-DC29-BFEF-DF4E-76C63C7C8EA9}"/>
              </a:ext>
            </a:extLst>
          </p:cNvPr>
          <p:cNvSpPr/>
          <p:nvPr/>
        </p:nvSpPr>
        <p:spPr>
          <a:xfrm>
            <a:off x="6540228" y="911683"/>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E297EA46-7375-E7B3-8C05-6FBA8E3A4B15}"/>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F9A6542B-55C6-B9D8-955A-11CB6470FC23}"/>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916756C0-DB3F-04EB-AC9D-455F2252A897}"/>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E7727313-5099-7483-23FF-F8C92FD6D2E3}"/>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1E007C81-17B6-CCC7-2419-5429032CA678}"/>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D9B83FCC-A4FC-18CF-B95F-78D72DEC40FE}"/>
              </a:ext>
            </a:extLst>
          </p:cNvPr>
          <p:cNvSpPr txBox="1"/>
          <p:nvPr/>
        </p:nvSpPr>
        <p:spPr>
          <a:xfrm>
            <a:off x="10256209" y="8087522"/>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C6178A50-14B0-2579-A12A-D0BE3514E947}"/>
              </a:ext>
            </a:extLst>
          </p:cNvPr>
          <p:cNvSpPr txBox="1"/>
          <p:nvPr/>
        </p:nvSpPr>
        <p:spPr>
          <a:xfrm>
            <a:off x="11732165" y="9124569"/>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6D3D0431-7A0E-62B2-FA1C-43FC5EC22B2C}"/>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GENERAL FUND SPECIAL PROJECTS - CONTINUED</a:t>
            </a:r>
          </a:p>
        </p:txBody>
      </p:sp>
      <p:sp>
        <p:nvSpPr>
          <p:cNvPr id="15" name="TextBox 14">
            <a:extLst>
              <a:ext uri="{FF2B5EF4-FFF2-40B4-BE49-F238E27FC236}">
                <a16:creationId xmlns:a16="http://schemas.microsoft.com/office/drawing/2014/main" id="{0EC4B1B3-15BE-4298-8B3B-759A0A978436}"/>
              </a:ext>
            </a:extLst>
          </p:cNvPr>
          <p:cNvSpPr txBox="1"/>
          <p:nvPr/>
        </p:nvSpPr>
        <p:spPr>
          <a:xfrm>
            <a:off x="1067199" y="8743067"/>
            <a:ext cx="16145919" cy="954107"/>
          </a:xfrm>
          <a:prstGeom prst="rect">
            <a:avLst/>
          </a:prstGeom>
          <a:noFill/>
        </p:spPr>
        <p:txBody>
          <a:bodyPr wrap="square" lIns="91440" tIns="45720" rIns="91440" bIns="45720" rtlCol="0" anchor="t">
            <a:spAutoFit/>
          </a:bodyPr>
          <a:lstStyle/>
          <a:p>
            <a:pPr marL="571500" indent="-571500">
              <a:buFont typeface="Arial"/>
              <a:buChar char="•"/>
            </a:pPr>
            <a:r>
              <a:rPr lang="en-US" sz="2800" dirty="0">
                <a:ea typeface="Calibri"/>
                <a:cs typeface="Calibri"/>
              </a:rPr>
              <a:t>Board and Secure is increased by $30,000</a:t>
            </a:r>
          </a:p>
          <a:p>
            <a:pPr marL="571500" indent="-571500">
              <a:buFont typeface="Arial"/>
              <a:buChar char="•"/>
            </a:pPr>
            <a:r>
              <a:rPr lang="en-US" sz="2800" dirty="0">
                <a:ea typeface="Calibri"/>
                <a:cs typeface="Calibri"/>
              </a:rPr>
              <a:t>Neighborhood Challenge Grant increased by $26,220</a:t>
            </a:r>
          </a:p>
        </p:txBody>
      </p:sp>
      <p:graphicFrame>
        <p:nvGraphicFramePr>
          <p:cNvPr id="21" name="Table 20">
            <a:extLst>
              <a:ext uri="{FF2B5EF4-FFF2-40B4-BE49-F238E27FC236}">
                <a16:creationId xmlns:a16="http://schemas.microsoft.com/office/drawing/2014/main" id="{87687916-E78A-C012-1410-7D5AA9F2E5AB}"/>
              </a:ext>
            </a:extLst>
          </p:cNvPr>
          <p:cNvGraphicFramePr>
            <a:graphicFrameLocks noGrp="1"/>
          </p:cNvGraphicFramePr>
          <p:nvPr>
            <p:extLst>
              <p:ext uri="{D42A27DB-BD31-4B8C-83A1-F6EECF244321}">
                <p14:modId xmlns:p14="http://schemas.microsoft.com/office/powerpoint/2010/main" val="171880080"/>
              </p:ext>
            </p:extLst>
          </p:nvPr>
        </p:nvGraphicFramePr>
        <p:xfrm>
          <a:off x="1004454" y="1373908"/>
          <a:ext cx="14703577" cy="7342275"/>
        </p:xfrm>
        <a:graphic>
          <a:graphicData uri="http://schemas.openxmlformats.org/drawingml/2006/table">
            <a:tbl>
              <a:tblPr bandRow="1">
                <a:tableStyleId>{5C22544A-7EE6-4342-B048-85BDC9FD1C3A}</a:tableStyleId>
              </a:tblPr>
              <a:tblGrid>
                <a:gridCol w="482805">
                  <a:extLst>
                    <a:ext uri="{9D8B030D-6E8A-4147-A177-3AD203B41FA5}">
                      <a16:colId xmlns:a16="http://schemas.microsoft.com/office/drawing/2014/main" val="3426164503"/>
                    </a:ext>
                  </a:extLst>
                </a:gridCol>
                <a:gridCol w="5542578">
                  <a:extLst>
                    <a:ext uri="{9D8B030D-6E8A-4147-A177-3AD203B41FA5}">
                      <a16:colId xmlns:a16="http://schemas.microsoft.com/office/drawing/2014/main" val="2475701936"/>
                    </a:ext>
                  </a:extLst>
                </a:gridCol>
                <a:gridCol w="1830235">
                  <a:extLst>
                    <a:ext uri="{9D8B030D-6E8A-4147-A177-3AD203B41FA5}">
                      <a16:colId xmlns:a16="http://schemas.microsoft.com/office/drawing/2014/main" val="4287234426"/>
                    </a:ext>
                  </a:extLst>
                </a:gridCol>
                <a:gridCol w="1686284">
                  <a:extLst>
                    <a:ext uri="{9D8B030D-6E8A-4147-A177-3AD203B41FA5}">
                      <a16:colId xmlns:a16="http://schemas.microsoft.com/office/drawing/2014/main" val="3992782754"/>
                    </a:ext>
                  </a:extLst>
                </a:gridCol>
                <a:gridCol w="1686284">
                  <a:extLst>
                    <a:ext uri="{9D8B030D-6E8A-4147-A177-3AD203B41FA5}">
                      <a16:colId xmlns:a16="http://schemas.microsoft.com/office/drawing/2014/main" val="501397"/>
                    </a:ext>
                  </a:extLst>
                </a:gridCol>
                <a:gridCol w="1706848">
                  <a:extLst>
                    <a:ext uri="{9D8B030D-6E8A-4147-A177-3AD203B41FA5}">
                      <a16:colId xmlns:a16="http://schemas.microsoft.com/office/drawing/2014/main" val="3953664778"/>
                    </a:ext>
                  </a:extLst>
                </a:gridCol>
                <a:gridCol w="1768543">
                  <a:extLst>
                    <a:ext uri="{9D8B030D-6E8A-4147-A177-3AD203B41FA5}">
                      <a16:colId xmlns:a16="http://schemas.microsoft.com/office/drawing/2014/main" val="3084369353"/>
                    </a:ext>
                  </a:extLst>
                </a:gridCol>
              </a:tblGrid>
              <a:tr h="348378">
                <a:tc gridSpan="2">
                  <a:txBody>
                    <a:bodyPr/>
                    <a:lstStyle/>
                    <a:p>
                      <a:pPr fontAlgn="b">
                        <a:buNone/>
                      </a:pPr>
                      <a:endParaRPr lang="en-US" sz="2000" dirty="0">
                        <a:effectLst/>
                        <a:latin typeface="Arial"/>
                      </a:endParaRPr>
                    </a:p>
                  </a:txBody>
                  <a:tcPr marL="9525" marR="9525" marT="9525" anchor="b">
                    <a:lnL>
                      <a:noFill/>
                    </a:lnL>
                    <a:lnR>
                      <a:noFill/>
                    </a:lnR>
                    <a:lnT>
                      <a:noFill/>
                    </a:lnT>
                    <a:lnB>
                      <a:noFill/>
                    </a:lnB>
                    <a:noFill/>
                  </a:tcPr>
                </a:tc>
                <a:tc hMerge="1">
                  <a:txBody>
                    <a:bodyPr/>
                    <a:lstStyle/>
                    <a:p>
                      <a:endParaRPr lang="en-US"/>
                    </a:p>
                  </a:txBody>
                  <a:tcPr/>
                </a:tc>
                <a:tc>
                  <a:txBody>
                    <a:bodyPr/>
                    <a:lstStyle/>
                    <a:p>
                      <a:pPr algn="ctr" fontAlgn="b">
                        <a:buNone/>
                      </a:pPr>
                      <a:r>
                        <a:rPr lang="en-US" sz="2000" b="1" dirty="0">
                          <a:effectLst/>
                          <a:latin typeface="Arial"/>
                        </a:rPr>
                        <a:t>2024</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2025</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2026</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Change</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Change from</a:t>
                      </a:r>
                    </a:p>
                  </a:txBody>
                  <a:tcPr marL="9525" marR="9525" marT="9525" anchor="b">
                    <a:lnL>
                      <a:noFill/>
                    </a:lnL>
                    <a:lnR>
                      <a:noFill/>
                    </a:lnR>
                    <a:lnT>
                      <a:noFill/>
                    </a:lnT>
                    <a:lnB>
                      <a:noFill/>
                    </a:lnB>
                    <a:noFill/>
                  </a:tcPr>
                </a:tc>
                <a:extLst>
                  <a:ext uri="{0D108BD9-81ED-4DB2-BD59-A6C34878D82A}">
                    <a16:rowId xmlns:a16="http://schemas.microsoft.com/office/drawing/2014/main" val="1467635396"/>
                  </a:ext>
                </a:extLst>
              </a:tr>
              <a:tr h="348378">
                <a:tc>
                  <a:txBody>
                    <a:bodyPr/>
                    <a:lstStyle/>
                    <a:p>
                      <a:pPr fontAlgn="b">
                        <a:buNone/>
                      </a:pPr>
                      <a:endParaRPr lang="en-US" sz="2000" dirty="0">
                        <a:effectLst/>
                        <a:latin typeface="Arial"/>
                      </a:endParaRPr>
                    </a:p>
                  </a:txBody>
                  <a:tcPr marL="9525" marR="9525" marT="9525" anchor="b">
                    <a:lnL>
                      <a:noFill/>
                    </a:lnL>
                    <a:lnR>
                      <a:noFill/>
                    </a:lnR>
                    <a:lnT>
                      <a:noFill/>
                    </a:lnT>
                    <a:lnB>
                      <a:noFill/>
                    </a:lnB>
                    <a:noFill/>
                  </a:tcPr>
                </a:tc>
                <a:tc>
                  <a:txBody>
                    <a:bodyPr/>
                    <a:lstStyle/>
                    <a:p>
                      <a:pPr fontAlgn="b">
                        <a:buNone/>
                      </a:pPr>
                      <a:r>
                        <a:rPr lang="en-US" sz="2000" b="1" dirty="0">
                          <a:effectLst/>
                          <a:latin typeface="Arial"/>
                        </a:rPr>
                        <a:t>SPECIAL PROJECTS:</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2025 to 2026</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2024</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65189"/>
                  </a:ext>
                </a:extLst>
              </a:tr>
              <a:tr h="528186">
                <a:tc>
                  <a:txBody>
                    <a:bodyPr/>
                    <a:lstStyle/>
                    <a:p>
                      <a:pPr algn="ctr" fontAlgn="b">
                        <a:buNone/>
                      </a:pPr>
                      <a:r>
                        <a:rPr lang="en-US" sz="2000" dirty="0">
                          <a:effectLst/>
                          <a:latin typeface="Arial"/>
                        </a:rPr>
                        <a:t>15</a:t>
                      </a:r>
                    </a:p>
                  </a:txBody>
                  <a:tcPr marL="9525" marR="9525" marT="9525" anchor="b">
                    <a:lnL>
                      <a:noFill/>
                    </a:lnL>
                    <a:lnR>
                      <a:noFill/>
                    </a:lnR>
                    <a:lnT>
                      <a:noFill/>
                    </a:lnT>
                    <a:lnB>
                      <a:noFill/>
                    </a:lnB>
                    <a:noFill/>
                  </a:tcPr>
                </a:tc>
                <a:tc>
                  <a:txBody>
                    <a:bodyPr/>
                    <a:lstStyle/>
                    <a:p>
                      <a:pPr fontAlgn="b">
                        <a:buNone/>
                      </a:pPr>
                      <a:r>
                        <a:rPr lang="en-US" sz="2000" dirty="0">
                          <a:effectLst/>
                          <a:latin typeface="Arial"/>
                        </a:rPr>
                        <a:t>LEGISLATIVE CONSULTING</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50,000 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 50,000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 50,000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44447049"/>
                  </a:ext>
                </a:extLst>
              </a:tr>
              <a:tr h="348378">
                <a:tc>
                  <a:txBody>
                    <a:bodyPr/>
                    <a:lstStyle/>
                    <a:p>
                      <a:pPr algn="ctr" fontAlgn="b">
                        <a:buNone/>
                      </a:pPr>
                      <a:r>
                        <a:rPr lang="en-US" sz="2000" dirty="0">
                          <a:effectLst/>
                          <a:latin typeface="Arial"/>
                        </a:rPr>
                        <a:t>16</a:t>
                      </a:r>
                    </a:p>
                  </a:txBody>
                  <a:tcPr marL="9525" marR="9525" marT="9525" anchor="b">
                    <a:lnL>
                      <a:noFill/>
                    </a:lnL>
                    <a:lnR>
                      <a:noFill/>
                    </a:lnR>
                    <a:lnT>
                      <a:noFill/>
                    </a:lnT>
                    <a:lnB>
                      <a:noFill/>
                    </a:lnB>
                    <a:noFill/>
                  </a:tcPr>
                </a:tc>
                <a:tc>
                  <a:txBody>
                    <a:bodyPr/>
                    <a:lstStyle/>
                    <a:p>
                      <a:pPr fontAlgn="b">
                        <a:buNone/>
                      </a:pPr>
                      <a:r>
                        <a:rPr lang="en-US" sz="2000" dirty="0">
                          <a:effectLst/>
                          <a:latin typeface="Arial"/>
                        </a:rPr>
                        <a:t>FEDERAL CONSULTANT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48,000 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48,000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48,000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2302230561"/>
                  </a:ext>
                </a:extLst>
              </a:tr>
              <a:tr h="348378">
                <a:tc>
                  <a:txBody>
                    <a:bodyPr/>
                    <a:lstStyle/>
                    <a:p>
                      <a:pPr algn="ctr" fontAlgn="b">
                        <a:buNone/>
                      </a:pPr>
                      <a:r>
                        <a:rPr lang="en-US" sz="2000" dirty="0">
                          <a:effectLst/>
                          <a:latin typeface="Arial"/>
                        </a:rPr>
                        <a:t>17</a:t>
                      </a:r>
                    </a:p>
                  </a:txBody>
                  <a:tcPr marL="9525" marR="9525" marT="9525" anchor="b">
                    <a:lnL>
                      <a:noFill/>
                    </a:lnL>
                    <a:lnR>
                      <a:noFill/>
                    </a:lnR>
                    <a:lnT>
                      <a:noFill/>
                    </a:lnT>
                    <a:lnB>
                      <a:noFill/>
                    </a:lnB>
                    <a:noFill/>
                  </a:tcPr>
                </a:tc>
                <a:tc>
                  <a:txBody>
                    <a:bodyPr/>
                    <a:lstStyle/>
                    <a:p>
                      <a:pPr fontAlgn="b">
                        <a:buNone/>
                      </a:pPr>
                      <a:r>
                        <a:rPr lang="en-US" sz="2000" dirty="0">
                          <a:effectLst/>
                          <a:latin typeface="Arial"/>
                        </a:rPr>
                        <a:t>CURRAN HALL</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465882808"/>
                  </a:ext>
                </a:extLst>
              </a:tr>
              <a:tr h="528186">
                <a:tc>
                  <a:txBody>
                    <a:bodyPr/>
                    <a:lstStyle/>
                    <a:p>
                      <a:pPr algn="ctr" fontAlgn="b">
                        <a:buNone/>
                      </a:pPr>
                      <a:r>
                        <a:rPr lang="en-US" sz="2000" dirty="0">
                          <a:effectLst/>
                          <a:latin typeface="Arial"/>
                        </a:rPr>
                        <a:t>18</a:t>
                      </a:r>
                    </a:p>
                  </a:txBody>
                  <a:tcPr marL="9525" marR="9525" marT="9525" anchor="b">
                    <a:lnL>
                      <a:noFill/>
                    </a:lnL>
                    <a:lnR>
                      <a:noFill/>
                    </a:lnR>
                    <a:lnT>
                      <a:noFill/>
                    </a:lnT>
                    <a:lnB>
                      <a:noFill/>
                    </a:lnB>
                    <a:noFill/>
                  </a:tcPr>
                </a:tc>
                <a:tc>
                  <a:txBody>
                    <a:bodyPr/>
                    <a:lstStyle/>
                    <a:p>
                      <a:pPr fontAlgn="b">
                        <a:buNone/>
                      </a:pPr>
                      <a:r>
                        <a:rPr lang="en-US" sz="2000" dirty="0">
                          <a:effectLst/>
                          <a:latin typeface="Arial"/>
                        </a:rPr>
                        <a:t>ENVIRONMENTAL YOUTH (PARKS)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37,500 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37,500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37,500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3391621813"/>
                  </a:ext>
                </a:extLst>
              </a:tr>
              <a:tr h="348378">
                <a:tc>
                  <a:txBody>
                    <a:bodyPr/>
                    <a:lstStyle/>
                    <a:p>
                      <a:pPr algn="ctr" fontAlgn="b">
                        <a:buNone/>
                      </a:pPr>
                      <a:r>
                        <a:rPr lang="en-US" sz="2000" dirty="0">
                          <a:effectLst/>
                          <a:latin typeface="Arial"/>
                        </a:rPr>
                        <a:t>19</a:t>
                      </a:r>
                    </a:p>
                  </a:txBody>
                  <a:tcPr marL="9525" marR="9525" marT="9525" anchor="b">
                    <a:lnL>
                      <a:noFill/>
                    </a:lnL>
                    <a:lnR>
                      <a:noFill/>
                    </a:lnR>
                    <a:lnT>
                      <a:noFill/>
                    </a:lnT>
                    <a:lnB>
                      <a:noFill/>
                    </a:lnB>
                    <a:noFill/>
                  </a:tcPr>
                </a:tc>
                <a:tc>
                  <a:txBody>
                    <a:bodyPr/>
                    <a:lstStyle/>
                    <a:p>
                      <a:pPr fontAlgn="b">
                        <a:buNone/>
                      </a:pPr>
                      <a:r>
                        <a:rPr lang="en-US" sz="2000" dirty="0">
                          <a:effectLst/>
                          <a:latin typeface="Arial"/>
                        </a:rPr>
                        <a:t>JUNCTION BRIDGE</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35,000 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35,000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2606435385"/>
                  </a:ext>
                </a:extLst>
              </a:tr>
              <a:tr h="348378">
                <a:tc>
                  <a:txBody>
                    <a:bodyPr/>
                    <a:lstStyle/>
                    <a:p>
                      <a:pPr algn="ctr" fontAlgn="b">
                        <a:buNone/>
                      </a:pPr>
                      <a:r>
                        <a:rPr lang="en-US" sz="2000" dirty="0">
                          <a:effectLst/>
                          <a:latin typeface="Arial"/>
                        </a:rPr>
                        <a:t>20</a:t>
                      </a:r>
                    </a:p>
                  </a:txBody>
                  <a:tcPr marL="9525" marR="9525" marT="9525" anchor="b">
                    <a:lnL>
                      <a:noFill/>
                    </a:lnL>
                    <a:lnR>
                      <a:noFill/>
                    </a:lnR>
                    <a:lnT>
                      <a:noFill/>
                    </a:lnT>
                    <a:lnB>
                      <a:noFill/>
                    </a:lnB>
                    <a:noFill/>
                  </a:tcPr>
                </a:tc>
                <a:tc>
                  <a:txBody>
                    <a:bodyPr/>
                    <a:lstStyle/>
                    <a:p>
                      <a:pPr fontAlgn="b">
                        <a:buNone/>
                      </a:pPr>
                      <a:r>
                        <a:rPr lang="en-US" sz="2000" dirty="0">
                          <a:effectLst/>
                          <a:latin typeface="Arial"/>
                        </a:rPr>
                        <a:t>TENNIS OPEN</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2852593701"/>
                  </a:ext>
                </a:extLst>
              </a:tr>
              <a:tr h="348378">
                <a:tc>
                  <a:txBody>
                    <a:bodyPr/>
                    <a:lstStyle/>
                    <a:p>
                      <a:pPr algn="ctr" fontAlgn="b">
                        <a:buNone/>
                      </a:pPr>
                      <a:r>
                        <a:rPr lang="en-US" sz="2000" dirty="0">
                          <a:effectLst/>
                          <a:latin typeface="Arial"/>
                        </a:rPr>
                        <a:t>21</a:t>
                      </a:r>
                    </a:p>
                  </a:txBody>
                  <a:tcPr marL="9525" marR="9525" marT="9525" anchor="b">
                    <a:lnL>
                      <a:noFill/>
                    </a:lnL>
                    <a:lnR>
                      <a:noFill/>
                    </a:lnR>
                    <a:lnT>
                      <a:noFill/>
                    </a:lnT>
                    <a:lnB>
                      <a:noFill/>
                    </a:lnB>
                    <a:noFill/>
                  </a:tcPr>
                </a:tc>
                <a:tc>
                  <a:txBody>
                    <a:bodyPr/>
                    <a:lstStyle/>
                    <a:p>
                      <a:pPr fontAlgn="b">
                        <a:buNone/>
                      </a:pPr>
                      <a:r>
                        <a:rPr lang="en-US" sz="2000" dirty="0">
                          <a:effectLst/>
                          <a:latin typeface="Arial"/>
                        </a:rPr>
                        <a:t>BOARD AND SECURE</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55,000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$30,000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$30,000 </a:t>
                      </a:r>
                    </a:p>
                  </a:txBody>
                  <a:tcPr marL="9525" marR="9525" marT="9525" anchor="b">
                    <a:lnL>
                      <a:noFill/>
                    </a:lnL>
                    <a:lnR>
                      <a:noFill/>
                    </a:lnR>
                    <a:lnT>
                      <a:noFill/>
                    </a:lnT>
                    <a:lnB>
                      <a:noFill/>
                    </a:lnB>
                    <a:noFill/>
                  </a:tcPr>
                </a:tc>
                <a:extLst>
                  <a:ext uri="{0D108BD9-81ED-4DB2-BD59-A6C34878D82A}">
                    <a16:rowId xmlns:a16="http://schemas.microsoft.com/office/drawing/2014/main" val="3748071653"/>
                  </a:ext>
                </a:extLst>
              </a:tr>
              <a:tr h="528186">
                <a:tc>
                  <a:txBody>
                    <a:bodyPr/>
                    <a:lstStyle/>
                    <a:p>
                      <a:pPr algn="ctr" fontAlgn="b">
                        <a:buNone/>
                      </a:pPr>
                      <a:r>
                        <a:rPr lang="en-US" sz="2000" dirty="0">
                          <a:effectLst/>
                          <a:latin typeface="Arial"/>
                        </a:rPr>
                        <a:t>22</a:t>
                      </a:r>
                    </a:p>
                  </a:txBody>
                  <a:tcPr marL="9525" marR="9525" marT="9525" anchor="b">
                    <a:lnL>
                      <a:noFill/>
                    </a:lnL>
                    <a:lnR>
                      <a:noFill/>
                    </a:lnR>
                    <a:lnT>
                      <a:noFill/>
                    </a:lnT>
                    <a:lnB>
                      <a:noFill/>
                    </a:lnB>
                    <a:noFill/>
                  </a:tcPr>
                </a:tc>
                <a:tc>
                  <a:txBody>
                    <a:bodyPr/>
                    <a:lstStyle/>
                    <a:p>
                      <a:pPr fontAlgn="b">
                        <a:buNone/>
                      </a:pPr>
                      <a:r>
                        <a:rPr lang="en-US" sz="2000" dirty="0">
                          <a:effectLst/>
                          <a:latin typeface="Arial"/>
                        </a:rPr>
                        <a:t>AMERICAN DISABILITY ACT (ADA)</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320603835"/>
                  </a:ext>
                </a:extLst>
              </a:tr>
              <a:tr h="348378">
                <a:tc>
                  <a:txBody>
                    <a:bodyPr/>
                    <a:lstStyle/>
                    <a:p>
                      <a:pPr algn="ctr" fontAlgn="b">
                        <a:buNone/>
                      </a:pPr>
                      <a:r>
                        <a:rPr lang="en-US" sz="2000" dirty="0">
                          <a:effectLst/>
                          <a:latin typeface="Arial"/>
                        </a:rPr>
                        <a:t>23</a:t>
                      </a:r>
                    </a:p>
                  </a:txBody>
                  <a:tcPr marL="9525" marR="9525" marT="9525" anchor="b">
                    <a:lnL>
                      <a:noFill/>
                    </a:lnL>
                    <a:lnR>
                      <a:noFill/>
                    </a:lnR>
                    <a:lnT>
                      <a:noFill/>
                    </a:lnT>
                    <a:lnB>
                      <a:noFill/>
                    </a:lnB>
                    <a:noFill/>
                  </a:tcPr>
                </a:tc>
                <a:tc>
                  <a:txBody>
                    <a:bodyPr/>
                    <a:lstStyle/>
                    <a:p>
                      <a:pPr fontAlgn="b">
                        <a:buNone/>
                      </a:pPr>
                      <a:r>
                        <a:rPr lang="en-US" sz="2000" dirty="0">
                          <a:effectLst/>
                          <a:latin typeface="Arial"/>
                        </a:rPr>
                        <a:t>SISTERS CITIES</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25,000 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$15,000 </a:t>
                      </a:r>
                    </a:p>
                  </a:txBody>
                  <a:tcPr marL="9525" marR="9525" marT="9525" anchor="b">
                    <a:lnL>
                      <a:noFill/>
                    </a:lnL>
                    <a:lnR>
                      <a:noFill/>
                    </a:lnR>
                    <a:lnT>
                      <a:noFill/>
                    </a:lnT>
                    <a:lnB>
                      <a:noFill/>
                    </a:lnB>
                    <a:noFill/>
                  </a:tcPr>
                </a:tc>
                <a:extLst>
                  <a:ext uri="{0D108BD9-81ED-4DB2-BD59-A6C34878D82A}">
                    <a16:rowId xmlns:a16="http://schemas.microsoft.com/office/drawing/2014/main" val="3791111455"/>
                  </a:ext>
                </a:extLst>
              </a:tr>
              <a:tr h="528186">
                <a:tc>
                  <a:txBody>
                    <a:bodyPr/>
                    <a:lstStyle/>
                    <a:p>
                      <a:pPr algn="ctr" fontAlgn="b">
                        <a:buNone/>
                      </a:pPr>
                      <a:r>
                        <a:rPr lang="en-US" sz="2000" dirty="0">
                          <a:effectLst/>
                          <a:latin typeface="Arial"/>
                        </a:rPr>
                        <a:t>24</a:t>
                      </a:r>
                    </a:p>
                  </a:txBody>
                  <a:tcPr marL="9525" marR="9525" marT="9525" anchor="b">
                    <a:lnL>
                      <a:noFill/>
                    </a:lnL>
                    <a:lnR>
                      <a:noFill/>
                    </a:lnR>
                    <a:lnT>
                      <a:noFill/>
                    </a:lnT>
                    <a:lnB>
                      <a:noFill/>
                    </a:lnB>
                    <a:noFill/>
                  </a:tcPr>
                </a:tc>
                <a:tc>
                  <a:txBody>
                    <a:bodyPr/>
                    <a:lstStyle/>
                    <a:p>
                      <a:pPr fontAlgn="b">
                        <a:buNone/>
                      </a:pPr>
                      <a:r>
                        <a:rPr lang="en-US" sz="2000" dirty="0">
                          <a:effectLst/>
                          <a:latin typeface="Arial"/>
                        </a:rPr>
                        <a:t>BILL CLARK WETLANDS MAINTENANCE</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23,780 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23,780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23,780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4239462007"/>
                  </a:ext>
                </a:extLst>
              </a:tr>
              <a:tr h="528186">
                <a:tc>
                  <a:txBody>
                    <a:bodyPr/>
                    <a:lstStyle/>
                    <a:p>
                      <a:pPr algn="ctr" fontAlgn="b">
                        <a:buNone/>
                      </a:pPr>
                      <a:r>
                        <a:rPr lang="en-US" sz="2000" dirty="0">
                          <a:effectLst/>
                          <a:latin typeface="Arial"/>
                        </a:rPr>
                        <a:t>25</a:t>
                      </a:r>
                    </a:p>
                  </a:txBody>
                  <a:tcPr marL="9525" marR="9525" marT="9525" anchor="b">
                    <a:lnL>
                      <a:noFill/>
                    </a:lnL>
                    <a:lnR>
                      <a:noFill/>
                    </a:lnR>
                    <a:lnT>
                      <a:noFill/>
                    </a:lnT>
                    <a:lnB>
                      <a:noFill/>
                    </a:lnB>
                    <a:noFill/>
                  </a:tcPr>
                </a:tc>
                <a:tc>
                  <a:txBody>
                    <a:bodyPr/>
                    <a:lstStyle/>
                    <a:p>
                      <a:pPr fontAlgn="b">
                        <a:buNone/>
                      </a:pPr>
                      <a:r>
                        <a:rPr lang="en-US" sz="2000" dirty="0">
                          <a:effectLst/>
                          <a:latin typeface="Arial"/>
                        </a:rPr>
                        <a:t>NEIGHBORHOOD CHALLENGE GRANT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23,332 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23,332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49,552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$26,220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$26,220 </a:t>
                      </a:r>
                    </a:p>
                  </a:txBody>
                  <a:tcPr marL="9525" marR="9525" marT="9525" anchor="b">
                    <a:lnL>
                      <a:noFill/>
                    </a:lnL>
                    <a:lnR>
                      <a:noFill/>
                    </a:lnR>
                    <a:lnT>
                      <a:noFill/>
                    </a:lnT>
                    <a:lnB>
                      <a:noFill/>
                    </a:lnB>
                    <a:noFill/>
                  </a:tcPr>
                </a:tc>
                <a:extLst>
                  <a:ext uri="{0D108BD9-81ED-4DB2-BD59-A6C34878D82A}">
                    <a16:rowId xmlns:a16="http://schemas.microsoft.com/office/drawing/2014/main" val="4069048498"/>
                  </a:ext>
                </a:extLst>
              </a:tr>
              <a:tr h="404568">
                <a:tc>
                  <a:txBody>
                    <a:bodyPr/>
                    <a:lstStyle/>
                    <a:p>
                      <a:pPr algn="ctr" fontAlgn="b">
                        <a:buNone/>
                      </a:pPr>
                      <a:r>
                        <a:rPr lang="en-US" sz="2000" dirty="0">
                          <a:effectLst/>
                          <a:latin typeface="Arial"/>
                        </a:rPr>
                        <a:t>26</a:t>
                      </a:r>
                    </a:p>
                  </a:txBody>
                  <a:tcPr marL="9525" marR="9525" marT="9525" anchor="b">
                    <a:lnL>
                      <a:noFill/>
                    </a:lnL>
                    <a:lnR>
                      <a:noFill/>
                    </a:lnR>
                    <a:lnT>
                      <a:noFill/>
                    </a:lnT>
                    <a:lnB>
                      <a:noFill/>
                    </a:lnB>
                    <a:noFill/>
                  </a:tcPr>
                </a:tc>
                <a:tc>
                  <a:txBody>
                    <a:bodyPr/>
                    <a:lstStyle/>
                    <a:p>
                      <a:pPr fontAlgn="b">
                        <a:buNone/>
                      </a:pPr>
                      <a:r>
                        <a:rPr lang="en-US" sz="2000" dirty="0">
                          <a:effectLst/>
                          <a:latin typeface="Arial"/>
                        </a:rPr>
                        <a:t>SUSTAINABILITY SUMMIT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20,000 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20,000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3222331339"/>
                  </a:ext>
                </a:extLst>
              </a:tr>
              <a:tr h="348378">
                <a:tc>
                  <a:txBody>
                    <a:bodyPr/>
                    <a:lstStyle/>
                    <a:p>
                      <a:pPr algn="ctr" fontAlgn="b">
                        <a:buNone/>
                      </a:pPr>
                      <a:r>
                        <a:rPr lang="en-US" sz="2000" dirty="0">
                          <a:effectLst/>
                          <a:latin typeface="Arial"/>
                        </a:rPr>
                        <a:t>27</a:t>
                      </a:r>
                    </a:p>
                  </a:txBody>
                  <a:tcPr marL="9525" marR="9525" marT="9525" anchor="b">
                    <a:lnL>
                      <a:noFill/>
                    </a:lnL>
                    <a:lnR>
                      <a:noFill/>
                    </a:lnR>
                    <a:lnT>
                      <a:noFill/>
                    </a:lnT>
                    <a:lnB>
                      <a:noFill/>
                    </a:lnB>
                    <a:noFill/>
                  </a:tcPr>
                </a:tc>
                <a:tc>
                  <a:txBody>
                    <a:bodyPr/>
                    <a:lstStyle/>
                    <a:p>
                      <a:pPr fontAlgn="b">
                        <a:buNone/>
                      </a:pPr>
                      <a:r>
                        <a:rPr lang="en-US" sz="2000" dirty="0">
                          <a:effectLst/>
                          <a:latin typeface="Arial"/>
                        </a:rPr>
                        <a:t>NATIONAL NIGHT OUT</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 10,000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a:noFill/>
                    </a:lnB>
                    <a:noFill/>
                  </a:tcPr>
                </a:tc>
                <a:extLst>
                  <a:ext uri="{0D108BD9-81ED-4DB2-BD59-A6C34878D82A}">
                    <a16:rowId xmlns:a16="http://schemas.microsoft.com/office/drawing/2014/main" val="2331163147"/>
                  </a:ext>
                </a:extLst>
              </a:tr>
              <a:tr h="528186">
                <a:tc>
                  <a:txBody>
                    <a:bodyPr/>
                    <a:lstStyle/>
                    <a:p>
                      <a:pPr algn="ctr" fontAlgn="b">
                        <a:buNone/>
                      </a:pPr>
                      <a:r>
                        <a:rPr lang="en-US" sz="2000" dirty="0">
                          <a:effectLst/>
                          <a:latin typeface="Arial"/>
                        </a:rPr>
                        <a:t>28</a:t>
                      </a:r>
                    </a:p>
                  </a:txBody>
                  <a:tcPr marL="9525" marR="9525" marT="9525" anchor="b">
                    <a:lnL>
                      <a:noFill/>
                    </a:lnL>
                    <a:lnR>
                      <a:noFill/>
                    </a:lnR>
                    <a:lnT>
                      <a:noFill/>
                    </a:lnT>
                    <a:lnB>
                      <a:noFill/>
                    </a:lnB>
                    <a:noFill/>
                  </a:tcPr>
                </a:tc>
                <a:tc>
                  <a:txBody>
                    <a:bodyPr/>
                    <a:lstStyle/>
                    <a:p>
                      <a:pPr fontAlgn="b">
                        <a:buNone/>
                      </a:pPr>
                      <a:r>
                        <a:rPr lang="en-US" sz="2000" dirty="0">
                          <a:effectLst/>
                          <a:latin typeface="Arial"/>
                        </a:rPr>
                        <a:t>NEIGHBORHOOD CONNECTION</a:t>
                      </a:r>
                    </a:p>
                  </a:txBody>
                  <a:tcPr marL="9525" marR="9525" marT="9525" anchor="b">
                    <a:lnL>
                      <a:noFill/>
                    </a:lnL>
                    <a:lnR>
                      <a:noFill/>
                    </a:lnR>
                    <a:lnT>
                      <a:noFill/>
                    </a:lnT>
                    <a:lnB>
                      <a:noFill/>
                    </a:lnB>
                    <a:noFill/>
                  </a:tcPr>
                </a:tc>
                <a:tc>
                  <a:txBody>
                    <a:bodyPr/>
                    <a:lstStyle/>
                    <a:p>
                      <a:pPr algn="r" fontAlgn="b">
                        <a:buNone/>
                      </a:pPr>
                      <a:r>
                        <a:rPr lang="en-US" sz="2000" dirty="0">
                          <a:effectLst/>
                          <a:latin typeface="Arial"/>
                        </a:rPr>
                        <a:t>1,000 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1,000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 1,000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n-US" sz="2000" dirty="0">
                          <a:effectLst/>
                          <a:latin typeface="Arial"/>
                        </a:rPr>
                        <a:t>$0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294204"/>
                  </a:ext>
                </a:extLst>
              </a:tr>
              <a:tr h="528186">
                <a:tc>
                  <a:txBody>
                    <a:bodyPr/>
                    <a:lstStyle/>
                    <a:p>
                      <a:pPr algn="ctr" fontAlgn="b">
                        <a:buNone/>
                      </a:pPr>
                      <a:r>
                        <a:rPr lang="en-US" sz="2000" dirty="0">
                          <a:effectLst/>
                          <a:latin typeface="Arial"/>
                        </a:rPr>
                        <a:t>29</a:t>
                      </a:r>
                    </a:p>
                  </a:txBody>
                  <a:tcPr marL="9525" marR="9525" marT="9525" anchor="b">
                    <a:lnL>
                      <a:noFill/>
                    </a:lnL>
                    <a:lnR>
                      <a:noFill/>
                    </a:lnR>
                    <a:lnT>
                      <a:noFill/>
                    </a:lnT>
                    <a:lnB>
                      <a:noFill/>
                    </a:lnB>
                    <a:solidFill>
                      <a:srgbClr val="07F7C3"/>
                    </a:solidFill>
                  </a:tcPr>
                </a:tc>
                <a:tc>
                  <a:txBody>
                    <a:bodyPr/>
                    <a:lstStyle/>
                    <a:p>
                      <a:pPr fontAlgn="b">
                        <a:buNone/>
                      </a:pPr>
                      <a:r>
                        <a:rPr lang="en-US" sz="2000" b="1" dirty="0">
                          <a:effectLst/>
                          <a:latin typeface="Arial"/>
                        </a:rPr>
                        <a:t>    TOTAL GENERAL FUND PROJECTS</a:t>
                      </a:r>
                    </a:p>
                  </a:txBody>
                  <a:tcPr marL="9525" marR="9525" marT="9525" anchor="b">
                    <a:lnL>
                      <a:noFill/>
                    </a:lnL>
                    <a:lnR>
                      <a:noFill/>
                    </a:lnR>
                    <a:lnT>
                      <a:noFill/>
                    </a:lnT>
                    <a:lnB>
                      <a:noFill/>
                    </a:lnB>
                    <a:solidFill>
                      <a:srgbClr val="07F7C3"/>
                    </a:solidFill>
                  </a:tcPr>
                </a:tc>
                <a:tc>
                  <a:txBody>
                    <a:bodyPr/>
                    <a:lstStyle/>
                    <a:p>
                      <a:pPr algn="r" fontAlgn="b">
                        <a:buNone/>
                      </a:pPr>
                      <a:r>
                        <a:rPr lang="en-US" sz="2000" b="1" dirty="0">
                          <a:effectLst/>
                          <a:latin typeface="Arial"/>
                        </a:rPr>
                        <a:t>$10,560,662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$10,575,662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$10,847,482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$271,820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$286,820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extLst>
                  <a:ext uri="{0D108BD9-81ED-4DB2-BD59-A6C34878D82A}">
                    <a16:rowId xmlns:a16="http://schemas.microsoft.com/office/drawing/2014/main" val="3399849503"/>
                  </a:ext>
                </a:extLst>
              </a:tr>
            </a:tbl>
          </a:graphicData>
        </a:graphic>
      </p:graphicFrame>
    </p:spTree>
    <p:extLst>
      <p:ext uri="{BB962C8B-B14F-4D97-AF65-F5344CB8AC3E}">
        <p14:creationId xmlns:p14="http://schemas.microsoft.com/office/powerpoint/2010/main" val="2483221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55EE6-CD8B-81CB-7191-F71FD8F3FB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70CE0AC-520D-2E88-6F89-DAE24A7A419D}"/>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10E8615-83F9-FFB3-C759-B4BA89932E8C}"/>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A859EC14-2173-DFE6-87E5-023C0DA6BE87}"/>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3B138083-F50F-DFF4-A5E5-4DB651B1A256}"/>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BB556AFD-D61B-A388-0ED2-4F8E29307E6E}"/>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2D4AD4BE-5C93-BAC8-4FC6-B4527D199A63}"/>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8CBB9903-3284-4E7E-7447-F1C2BF9CDCDB}"/>
              </a:ext>
            </a:extLst>
          </p:cNvPr>
          <p:cNvSpPr txBox="1"/>
          <p:nvPr/>
        </p:nvSpPr>
        <p:spPr>
          <a:xfrm>
            <a:off x="10256209" y="816842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F0FDE65E-2723-10B7-C13D-2EA2BF6B4695}"/>
              </a:ext>
            </a:extLst>
          </p:cNvPr>
          <p:cNvSpPr txBox="1"/>
          <p:nvPr/>
        </p:nvSpPr>
        <p:spPr>
          <a:xfrm>
            <a:off x="11708352" y="9122163"/>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04B832BE-ED4C-AFB3-ED5C-AB2683A96F6E}"/>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GRANT MATCH TRANSFERS</a:t>
            </a:r>
          </a:p>
        </p:txBody>
      </p:sp>
      <p:sp>
        <p:nvSpPr>
          <p:cNvPr id="14" name="TextBox 13">
            <a:extLst>
              <a:ext uri="{FF2B5EF4-FFF2-40B4-BE49-F238E27FC236}">
                <a16:creationId xmlns:a16="http://schemas.microsoft.com/office/drawing/2014/main" id="{28D82591-2B52-473F-216A-99848443E626}"/>
              </a:ext>
            </a:extLst>
          </p:cNvPr>
          <p:cNvSpPr txBox="1"/>
          <p:nvPr/>
        </p:nvSpPr>
        <p:spPr>
          <a:xfrm>
            <a:off x="1264482" y="2352461"/>
            <a:ext cx="15711411" cy="21236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440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440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CC314674-C4F3-4678-A1D7-D3EA018D5FC6}"/>
              </a:ext>
            </a:extLst>
          </p:cNvPr>
          <p:cNvSpPr txBox="1"/>
          <p:nvPr/>
        </p:nvSpPr>
        <p:spPr>
          <a:xfrm>
            <a:off x="1065895" y="4473207"/>
            <a:ext cx="16145919" cy="1200329"/>
          </a:xfrm>
          <a:prstGeom prst="rect">
            <a:avLst/>
          </a:prstGeom>
          <a:noFill/>
        </p:spPr>
        <p:txBody>
          <a:bodyPr wrap="square" lIns="91440" tIns="45720" rIns="91440" bIns="45720" rtlCol="0" anchor="t">
            <a:spAutoFit/>
          </a:bodyPr>
          <a:lstStyle/>
          <a:p>
            <a:pPr marL="571500" indent="-571500">
              <a:buFont typeface="Wingdings" panose="05000000000000000000" pitchFamily="2" charset="2"/>
              <a:buChar char="Ø"/>
            </a:pPr>
            <a:r>
              <a:rPr lang="en-US" sz="3600" dirty="0"/>
              <a:t> The allocation for Grant Match is $520,000 a decrease of $30,000 in alignment with a reduction of an FTE paid from the Grant Match Funds.  </a:t>
            </a:r>
          </a:p>
        </p:txBody>
      </p:sp>
      <p:graphicFrame>
        <p:nvGraphicFramePr>
          <p:cNvPr id="17" name="Table 16">
            <a:extLst>
              <a:ext uri="{FF2B5EF4-FFF2-40B4-BE49-F238E27FC236}">
                <a16:creationId xmlns:a16="http://schemas.microsoft.com/office/drawing/2014/main" id="{B6E46B3E-7C3C-3B6B-B957-67474F878CC9}"/>
              </a:ext>
            </a:extLst>
          </p:cNvPr>
          <p:cNvGraphicFramePr>
            <a:graphicFrameLocks noGrp="1"/>
          </p:cNvGraphicFramePr>
          <p:nvPr>
            <p:extLst>
              <p:ext uri="{D42A27DB-BD31-4B8C-83A1-F6EECF244321}">
                <p14:modId xmlns:p14="http://schemas.microsoft.com/office/powerpoint/2010/main" val="1746923390"/>
              </p:ext>
            </p:extLst>
          </p:nvPr>
        </p:nvGraphicFramePr>
        <p:xfrm>
          <a:off x="1151659" y="1397000"/>
          <a:ext cx="14876775" cy="2880360"/>
        </p:xfrm>
        <a:graphic>
          <a:graphicData uri="http://schemas.openxmlformats.org/drawingml/2006/table">
            <a:tbl>
              <a:tblPr bandRow="1">
                <a:tableStyleId>{5C22544A-7EE6-4342-B048-85BDC9FD1C3A}</a:tableStyleId>
              </a:tblPr>
              <a:tblGrid>
                <a:gridCol w="499360">
                  <a:extLst>
                    <a:ext uri="{9D8B030D-6E8A-4147-A177-3AD203B41FA5}">
                      <a16:colId xmlns:a16="http://schemas.microsoft.com/office/drawing/2014/main" val="137106758"/>
                    </a:ext>
                  </a:extLst>
                </a:gridCol>
                <a:gridCol w="5596997">
                  <a:extLst>
                    <a:ext uri="{9D8B030D-6E8A-4147-A177-3AD203B41FA5}">
                      <a16:colId xmlns:a16="http://schemas.microsoft.com/office/drawing/2014/main" val="298159874"/>
                    </a:ext>
                  </a:extLst>
                </a:gridCol>
                <a:gridCol w="1851794">
                  <a:extLst>
                    <a:ext uri="{9D8B030D-6E8A-4147-A177-3AD203B41FA5}">
                      <a16:colId xmlns:a16="http://schemas.microsoft.com/office/drawing/2014/main" val="3658608366"/>
                    </a:ext>
                  </a:extLst>
                </a:gridCol>
                <a:gridCol w="1706148">
                  <a:extLst>
                    <a:ext uri="{9D8B030D-6E8A-4147-A177-3AD203B41FA5}">
                      <a16:colId xmlns:a16="http://schemas.microsoft.com/office/drawing/2014/main" val="4246376247"/>
                    </a:ext>
                  </a:extLst>
                </a:gridCol>
                <a:gridCol w="1706148">
                  <a:extLst>
                    <a:ext uri="{9D8B030D-6E8A-4147-A177-3AD203B41FA5}">
                      <a16:colId xmlns:a16="http://schemas.microsoft.com/office/drawing/2014/main" val="3142598198"/>
                    </a:ext>
                  </a:extLst>
                </a:gridCol>
                <a:gridCol w="1726954">
                  <a:extLst>
                    <a:ext uri="{9D8B030D-6E8A-4147-A177-3AD203B41FA5}">
                      <a16:colId xmlns:a16="http://schemas.microsoft.com/office/drawing/2014/main" val="1760051991"/>
                    </a:ext>
                  </a:extLst>
                </a:gridCol>
                <a:gridCol w="1789374">
                  <a:extLst>
                    <a:ext uri="{9D8B030D-6E8A-4147-A177-3AD203B41FA5}">
                      <a16:colId xmlns:a16="http://schemas.microsoft.com/office/drawing/2014/main" val="40591769"/>
                    </a:ext>
                  </a:extLst>
                </a:gridCol>
              </a:tblGrid>
              <a:tr h="351914">
                <a:tc gridSpan="2">
                  <a:txBody>
                    <a:bodyPr/>
                    <a:lstStyle/>
                    <a:p>
                      <a:pPr fontAlgn="b">
                        <a:buNone/>
                      </a:pPr>
                      <a:endParaRPr lang="en-US" sz="2000" dirty="0">
                        <a:effectLst/>
                        <a:latin typeface="Arial"/>
                      </a:endParaRPr>
                    </a:p>
                  </a:txBody>
                  <a:tcPr marL="9525" marR="9525" marT="9525" anchor="b">
                    <a:lnL>
                      <a:noFill/>
                    </a:lnL>
                    <a:lnR>
                      <a:noFill/>
                    </a:lnR>
                    <a:lnT>
                      <a:noFill/>
                    </a:lnT>
                    <a:lnB>
                      <a:noFill/>
                    </a:lnB>
                    <a:noFill/>
                  </a:tcPr>
                </a:tc>
                <a:tc hMerge="1">
                  <a:txBody>
                    <a:bodyPr/>
                    <a:lstStyle/>
                    <a:p>
                      <a:endParaRPr lang="en-US"/>
                    </a:p>
                  </a:txBody>
                  <a:tcPr/>
                </a:tc>
                <a:tc>
                  <a:txBody>
                    <a:bodyPr/>
                    <a:lstStyle/>
                    <a:p>
                      <a:pPr algn="ctr" fontAlgn="b">
                        <a:buNone/>
                      </a:pPr>
                      <a:r>
                        <a:rPr lang="en-US" sz="2000" b="1" dirty="0">
                          <a:effectLst/>
                          <a:latin typeface="Arial"/>
                        </a:rPr>
                        <a:t>2024</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2025</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2026</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Change</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Change from</a:t>
                      </a:r>
                    </a:p>
                  </a:txBody>
                  <a:tcPr marL="9525" marR="9525" marT="9525" anchor="b">
                    <a:lnL>
                      <a:noFill/>
                    </a:lnL>
                    <a:lnR>
                      <a:noFill/>
                    </a:lnR>
                    <a:lnT>
                      <a:noFill/>
                    </a:lnT>
                    <a:lnB>
                      <a:noFill/>
                    </a:lnB>
                    <a:noFill/>
                  </a:tcPr>
                </a:tc>
                <a:extLst>
                  <a:ext uri="{0D108BD9-81ED-4DB2-BD59-A6C34878D82A}">
                    <a16:rowId xmlns:a16="http://schemas.microsoft.com/office/drawing/2014/main" val="1545039309"/>
                  </a:ext>
                </a:extLst>
              </a:tr>
              <a:tr h="351914">
                <a:tc>
                  <a:txBody>
                    <a:bodyPr/>
                    <a:lstStyle/>
                    <a:p>
                      <a:pPr fontAlgn="b">
                        <a:buNone/>
                      </a:pPr>
                      <a:endParaRPr lang="en-US" sz="2000" dirty="0">
                        <a:effectLst/>
                        <a:latin typeface="Arial"/>
                      </a:endParaRPr>
                    </a:p>
                  </a:txBody>
                  <a:tcPr marL="9525" marR="9525" marT="9525" anchor="b">
                    <a:lnL>
                      <a:noFill/>
                    </a:lnL>
                    <a:lnR>
                      <a:noFill/>
                    </a:lnR>
                    <a:lnT>
                      <a:noFill/>
                    </a:lnT>
                    <a:lnB>
                      <a:noFill/>
                    </a:lnB>
                    <a:noFill/>
                  </a:tcPr>
                </a:tc>
                <a:tc>
                  <a:txBody>
                    <a:bodyPr/>
                    <a:lstStyle/>
                    <a:p>
                      <a:pPr fontAlgn="b">
                        <a:buNone/>
                      </a:pPr>
                      <a:r>
                        <a:rPr lang="en-US" sz="2000" b="1" dirty="0">
                          <a:effectLst/>
                          <a:latin typeface="Arial"/>
                        </a:rPr>
                        <a:t>GRANT MATCH:</a:t>
                      </a:r>
                    </a:p>
                  </a:txBody>
                  <a:tcPr marL="9525" marR="9525" marT="9525" anchor="b">
                    <a:lnL>
                      <a:noFill/>
                    </a:lnL>
                    <a:lnR>
                      <a:noFill/>
                    </a:lnR>
                    <a:lnT>
                      <a:noFill/>
                    </a:lnT>
                    <a:lnB>
                      <a:noFill/>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Budget</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2025 to 2026</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2000" b="1" dirty="0">
                          <a:effectLst/>
                          <a:latin typeface="Arial"/>
                        </a:rPr>
                        <a:t>2024 Orig.</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749693"/>
                  </a:ext>
                </a:extLst>
              </a:tr>
              <a:tr h="351914">
                <a:tc>
                  <a:txBody>
                    <a:bodyPr/>
                    <a:lstStyle/>
                    <a:p>
                      <a:pPr algn="ctr" fontAlgn="t">
                        <a:buNone/>
                      </a:pPr>
                      <a:r>
                        <a:rPr lang="en-US" sz="2000" dirty="0">
                          <a:effectLst/>
                          <a:latin typeface="Arial"/>
                        </a:rPr>
                        <a:t>1</a:t>
                      </a:r>
                    </a:p>
                  </a:txBody>
                  <a:tcPr marL="9525" marR="9525" marT="9525">
                    <a:lnL>
                      <a:noFill/>
                    </a:lnL>
                    <a:lnR>
                      <a:noFill/>
                    </a:lnR>
                    <a:lnT>
                      <a:noFill/>
                    </a:lnT>
                    <a:lnB>
                      <a:noFill/>
                    </a:lnB>
                    <a:noFill/>
                  </a:tcPr>
                </a:tc>
                <a:tc>
                  <a:txBody>
                    <a:bodyPr/>
                    <a:lstStyle/>
                    <a:p>
                      <a:pPr fontAlgn="t">
                        <a:buNone/>
                      </a:pPr>
                      <a:r>
                        <a:rPr lang="en-US" sz="2000" dirty="0">
                          <a:effectLst/>
                          <a:latin typeface="Arial"/>
                        </a:rPr>
                        <a:t>21st CENTURY LEARNING</a:t>
                      </a:r>
                    </a:p>
                  </a:txBody>
                  <a:tcPr marL="9525" marR="9525" marT="9525">
                    <a:lnL>
                      <a:noFill/>
                    </a:lnL>
                    <a:lnR>
                      <a:noFill/>
                    </a:lnR>
                    <a:lnT>
                      <a:noFill/>
                    </a:lnT>
                    <a:lnB>
                      <a:noFill/>
                    </a:lnB>
                    <a:noFill/>
                  </a:tcPr>
                </a:tc>
                <a:tc>
                  <a:txBody>
                    <a:bodyPr/>
                    <a:lstStyle/>
                    <a:p>
                      <a:pPr algn="r" fontAlgn="t">
                        <a:buNone/>
                      </a:pPr>
                      <a:r>
                        <a:rPr lang="en-US" sz="2000" dirty="0">
                          <a:effectLst/>
                          <a:latin typeface="Arial"/>
                        </a:rPr>
                        <a:t>50,000 </a:t>
                      </a:r>
                    </a:p>
                  </a:txBody>
                  <a:tcPr marL="9525" marR="9525" marT="9525">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t">
                        <a:buNone/>
                      </a:pPr>
                      <a:r>
                        <a:rPr lang="en-US" sz="2000" dirty="0">
                          <a:effectLst/>
                          <a:latin typeface="Arial"/>
                        </a:rPr>
                        <a:t> 50,000 </a:t>
                      </a:r>
                    </a:p>
                  </a:txBody>
                  <a:tcPr marL="9525" marR="9525" marT="9525">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t">
                        <a:buNone/>
                      </a:pPr>
                      <a:r>
                        <a:rPr lang="en-US" sz="2000" dirty="0">
                          <a:effectLst/>
                          <a:latin typeface="Arial"/>
                        </a:rPr>
                        <a:t> 50,000 </a:t>
                      </a:r>
                    </a:p>
                  </a:txBody>
                  <a:tcPr marL="9525" marR="9525" marT="9525">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t">
                        <a:buNone/>
                      </a:pPr>
                      <a:r>
                        <a:rPr lang="en-US" sz="2000" dirty="0">
                          <a:effectLst/>
                          <a:latin typeface="Arial"/>
                        </a:rPr>
                        <a:t> -   </a:t>
                      </a:r>
                    </a:p>
                  </a:txBody>
                  <a:tcPr marL="9525" marR="9525" marT="9525">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t">
                        <a:buNone/>
                      </a:pPr>
                      <a:r>
                        <a:rPr lang="en-US" sz="2000" dirty="0">
                          <a:effectLst/>
                          <a:latin typeface="Arial"/>
                        </a:rPr>
                        <a:t> -   </a:t>
                      </a:r>
                    </a:p>
                  </a:txBody>
                  <a:tcPr marL="9525" marR="9525" marT="9525">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49330910"/>
                  </a:ext>
                </a:extLst>
              </a:tr>
              <a:tr h="351914">
                <a:tc>
                  <a:txBody>
                    <a:bodyPr/>
                    <a:lstStyle/>
                    <a:p>
                      <a:pPr algn="ctr" fontAlgn="t">
                        <a:buNone/>
                      </a:pPr>
                      <a:r>
                        <a:rPr lang="en-US" sz="2000" dirty="0">
                          <a:effectLst/>
                          <a:latin typeface="Arial"/>
                        </a:rPr>
                        <a:t>2</a:t>
                      </a:r>
                    </a:p>
                  </a:txBody>
                  <a:tcPr marL="9525" marR="9525" marT="9525">
                    <a:lnL>
                      <a:noFill/>
                    </a:lnL>
                    <a:lnR>
                      <a:noFill/>
                    </a:lnR>
                    <a:lnT>
                      <a:noFill/>
                    </a:lnT>
                    <a:lnB>
                      <a:noFill/>
                    </a:lnB>
                    <a:noFill/>
                  </a:tcPr>
                </a:tc>
                <a:tc>
                  <a:txBody>
                    <a:bodyPr/>
                    <a:lstStyle/>
                    <a:p>
                      <a:pPr fontAlgn="t">
                        <a:buNone/>
                      </a:pPr>
                      <a:r>
                        <a:rPr lang="en-US" sz="2000" dirty="0">
                          <a:effectLst/>
                          <a:latin typeface="Arial"/>
                        </a:rPr>
                        <a:t>HAZARD MITIGATION - KANIS PARK BRIDGE</a:t>
                      </a:r>
                    </a:p>
                  </a:txBody>
                  <a:tcPr marL="9525" marR="9525" marT="9525">
                    <a:lnL>
                      <a:noFill/>
                    </a:lnL>
                    <a:lnR>
                      <a:noFill/>
                    </a:lnR>
                    <a:lnT>
                      <a:noFill/>
                    </a:lnT>
                    <a:lnB>
                      <a:noFill/>
                    </a:lnB>
                    <a:noFill/>
                  </a:tcPr>
                </a:tc>
                <a:tc>
                  <a:txBody>
                    <a:bodyPr/>
                    <a:lstStyle/>
                    <a:p>
                      <a:pPr algn="r" fontAlgn="t">
                        <a:buNone/>
                      </a:pPr>
                      <a:r>
                        <a:rPr lang="en-US" sz="2000" dirty="0">
                          <a:effectLst/>
                          <a:latin typeface="Arial"/>
                        </a:rPr>
                        <a:t>-   </a:t>
                      </a:r>
                    </a:p>
                  </a:txBody>
                  <a:tcPr marL="9525" marR="9525" marT="9525">
                    <a:lnL>
                      <a:noFill/>
                    </a:lnL>
                    <a:lnR>
                      <a:noFill/>
                    </a:lnR>
                    <a:lnT>
                      <a:noFill/>
                    </a:lnT>
                    <a:lnB>
                      <a:noFill/>
                    </a:lnB>
                    <a:noFill/>
                  </a:tcPr>
                </a:tc>
                <a:tc>
                  <a:txBody>
                    <a:bodyPr/>
                    <a:lstStyle/>
                    <a:p>
                      <a:pPr algn="r" fontAlgn="t">
                        <a:buNone/>
                      </a:pPr>
                      <a:r>
                        <a:rPr lang="en-US" sz="2000" dirty="0">
                          <a:effectLst/>
                          <a:latin typeface="Arial"/>
                        </a:rPr>
                        <a:t> -   </a:t>
                      </a:r>
                    </a:p>
                  </a:txBody>
                  <a:tcPr marL="9525" marR="9525" marT="9525">
                    <a:lnL>
                      <a:noFill/>
                    </a:lnL>
                    <a:lnR>
                      <a:noFill/>
                    </a:lnR>
                    <a:lnT>
                      <a:noFill/>
                    </a:lnT>
                    <a:lnB>
                      <a:noFill/>
                    </a:lnB>
                    <a:noFill/>
                  </a:tcPr>
                </a:tc>
                <a:tc>
                  <a:txBody>
                    <a:bodyPr/>
                    <a:lstStyle/>
                    <a:p>
                      <a:pPr algn="r" fontAlgn="t">
                        <a:buNone/>
                      </a:pPr>
                      <a:r>
                        <a:rPr lang="en-US" sz="2000" dirty="0">
                          <a:effectLst/>
                          <a:latin typeface="Arial"/>
                        </a:rPr>
                        <a:t> -   </a:t>
                      </a:r>
                    </a:p>
                  </a:txBody>
                  <a:tcPr marL="9525" marR="9525" marT="9525">
                    <a:lnL>
                      <a:noFill/>
                    </a:lnL>
                    <a:lnR>
                      <a:noFill/>
                    </a:lnR>
                    <a:lnT>
                      <a:noFill/>
                    </a:lnT>
                    <a:lnB>
                      <a:noFill/>
                    </a:lnB>
                    <a:noFill/>
                  </a:tcPr>
                </a:tc>
                <a:tc>
                  <a:txBody>
                    <a:bodyPr/>
                    <a:lstStyle/>
                    <a:p>
                      <a:pPr algn="r" fontAlgn="t">
                        <a:buNone/>
                      </a:pPr>
                      <a:r>
                        <a:rPr lang="en-US" sz="2000" dirty="0">
                          <a:effectLst/>
                          <a:latin typeface="Arial"/>
                        </a:rPr>
                        <a:t> -   </a:t>
                      </a:r>
                    </a:p>
                  </a:txBody>
                  <a:tcPr marL="9525" marR="9525" marT="9525">
                    <a:lnL>
                      <a:noFill/>
                    </a:lnL>
                    <a:lnR>
                      <a:noFill/>
                    </a:lnR>
                    <a:lnT>
                      <a:noFill/>
                    </a:lnT>
                    <a:lnB>
                      <a:noFill/>
                    </a:lnB>
                    <a:noFill/>
                  </a:tcPr>
                </a:tc>
                <a:tc>
                  <a:txBody>
                    <a:bodyPr/>
                    <a:lstStyle/>
                    <a:p>
                      <a:pPr algn="r" fontAlgn="t">
                        <a:buNone/>
                      </a:pPr>
                      <a:r>
                        <a:rPr lang="en-US" sz="2000" dirty="0">
                          <a:effectLst/>
                          <a:latin typeface="Arial"/>
                        </a:rPr>
                        <a:t> -   </a:t>
                      </a:r>
                    </a:p>
                  </a:txBody>
                  <a:tcPr marL="9525" marR="9525" marT="9525">
                    <a:lnL>
                      <a:noFill/>
                    </a:lnL>
                    <a:lnR>
                      <a:noFill/>
                    </a:lnR>
                    <a:lnT>
                      <a:noFill/>
                    </a:lnT>
                    <a:lnB>
                      <a:noFill/>
                    </a:lnB>
                    <a:noFill/>
                  </a:tcPr>
                </a:tc>
                <a:extLst>
                  <a:ext uri="{0D108BD9-81ED-4DB2-BD59-A6C34878D82A}">
                    <a16:rowId xmlns:a16="http://schemas.microsoft.com/office/drawing/2014/main" val="1794410770"/>
                  </a:ext>
                </a:extLst>
              </a:tr>
              <a:tr h="351914">
                <a:tc>
                  <a:txBody>
                    <a:bodyPr/>
                    <a:lstStyle/>
                    <a:p>
                      <a:pPr algn="ctr" fontAlgn="t">
                        <a:buNone/>
                      </a:pPr>
                      <a:r>
                        <a:rPr lang="en-US" sz="2000" dirty="0">
                          <a:effectLst/>
                          <a:latin typeface="Arial"/>
                        </a:rPr>
                        <a:t>3</a:t>
                      </a:r>
                    </a:p>
                  </a:txBody>
                  <a:tcPr marL="9525" marR="9525" marT="9525">
                    <a:lnL>
                      <a:noFill/>
                    </a:lnL>
                    <a:lnR>
                      <a:noFill/>
                    </a:lnR>
                    <a:lnT>
                      <a:noFill/>
                    </a:lnT>
                    <a:lnB>
                      <a:noFill/>
                    </a:lnB>
                    <a:noFill/>
                  </a:tcPr>
                </a:tc>
                <a:tc>
                  <a:txBody>
                    <a:bodyPr/>
                    <a:lstStyle/>
                    <a:p>
                      <a:pPr fontAlgn="t">
                        <a:buNone/>
                      </a:pPr>
                      <a:r>
                        <a:rPr lang="en-US" sz="2000" dirty="0">
                          <a:effectLst/>
                          <a:latin typeface="Arial"/>
                        </a:rPr>
                        <a:t>PARKS - OUTDOOR RECREATION GRANT</a:t>
                      </a:r>
                    </a:p>
                  </a:txBody>
                  <a:tcPr marL="9525" marR="9525" marT="9525">
                    <a:lnL>
                      <a:noFill/>
                    </a:lnL>
                    <a:lnR>
                      <a:noFill/>
                    </a:lnR>
                    <a:lnT>
                      <a:noFill/>
                    </a:lnT>
                    <a:lnB>
                      <a:noFill/>
                    </a:lnB>
                    <a:noFill/>
                  </a:tcPr>
                </a:tc>
                <a:tc>
                  <a:txBody>
                    <a:bodyPr/>
                    <a:lstStyle/>
                    <a:p>
                      <a:pPr algn="r" fontAlgn="t">
                        <a:buNone/>
                      </a:pPr>
                      <a:r>
                        <a:rPr lang="en-US" sz="2000" dirty="0">
                          <a:effectLst/>
                          <a:latin typeface="Arial"/>
                        </a:rPr>
                        <a:t>275,000 </a:t>
                      </a:r>
                    </a:p>
                  </a:txBody>
                  <a:tcPr marL="9525" marR="9525" marT="9525">
                    <a:lnL>
                      <a:noFill/>
                    </a:lnL>
                    <a:lnR>
                      <a:noFill/>
                    </a:lnR>
                    <a:lnT>
                      <a:noFill/>
                    </a:lnT>
                    <a:lnB>
                      <a:noFill/>
                    </a:lnB>
                    <a:noFill/>
                  </a:tcPr>
                </a:tc>
                <a:tc>
                  <a:txBody>
                    <a:bodyPr/>
                    <a:lstStyle/>
                    <a:p>
                      <a:pPr algn="r" fontAlgn="t">
                        <a:buNone/>
                      </a:pPr>
                      <a:r>
                        <a:rPr lang="en-US" sz="2000" dirty="0">
                          <a:effectLst/>
                          <a:latin typeface="Arial"/>
                        </a:rPr>
                        <a:t> 275,000 </a:t>
                      </a:r>
                    </a:p>
                  </a:txBody>
                  <a:tcPr marL="9525" marR="9525" marT="9525">
                    <a:lnL>
                      <a:noFill/>
                    </a:lnL>
                    <a:lnR>
                      <a:noFill/>
                    </a:lnR>
                    <a:lnT>
                      <a:noFill/>
                    </a:lnT>
                    <a:lnB>
                      <a:noFill/>
                    </a:lnB>
                    <a:noFill/>
                  </a:tcPr>
                </a:tc>
                <a:tc>
                  <a:txBody>
                    <a:bodyPr/>
                    <a:lstStyle/>
                    <a:p>
                      <a:pPr algn="r" fontAlgn="t">
                        <a:buNone/>
                      </a:pPr>
                      <a:r>
                        <a:rPr lang="en-US" sz="2000" dirty="0">
                          <a:effectLst/>
                          <a:latin typeface="Arial"/>
                        </a:rPr>
                        <a:t> 250,000 </a:t>
                      </a:r>
                    </a:p>
                  </a:txBody>
                  <a:tcPr marL="9525" marR="9525" marT="9525">
                    <a:lnL>
                      <a:noFill/>
                    </a:lnL>
                    <a:lnR>
                      <a:noFill/>
                    </a:lnR>
                    <a:lnT>
                      <a:noFill/>
                    </a:lnT>
                    <a:lnB>
                      <a:noFill/>
                    </a:lnB>
                    <a:noFill/>
                  </a:tcPr>
                </a:tc>
                <a:tc>
                  <a:txBody>
                    <a:bodyPr/>
                    <a:lstStyle/>
                    <a:p>
                      <a:pPr algn="r" fontAlgn="t">
                        <a:buNone/>
                      </a:pPr>
                      <a:r>
                        <a:rPr lang="en-US" sz="2000" dirty="0">
                          <a:effectLst/>
                          <a:latin typeface="Arial"/>
                        </a:rPr>
                        <a:t> (25,000)</a:t>
                      </a:r>
                    </a:p>
                  </a:txBody>
                  <a:tcPr marL="9525" marR="9525" marT="9525">
                    <a:lnL>
                      <a:noFill/>
                    </a:lnL>
                    <a:lnR>
                      <a:noFill/>
                    </a:lnR>
                    <a:lnT>
                      <a:noFill/>
                    </a:lnT>
                    <a:lnB>
                      <a:noFill/>
                    </a:lnB>
                    <a:noFill/>
                  </a:tcPr>
                </a:tc>
                <a:tc>
                  <a:txBody>
                    <a:bodyPr/>
                    <a:lstStyle/>
                    <a:p>
                      <a:pPr algn="r" fontAlgn="t">
                        <a:buNone/>
                      </a:pPr>
                      <a:r>
                        <a:rPr lang="en-US" sz="2000" dirty="0">
                          <a:effectLst/>
                          <a:latin typeface="Arial"/>
                        </a:rPr>
                        <a:t>(25,000)</a:t>
                      </a:r>
                    </a:p>
                  </a:txBody>
                  <a:tcPr marL="9525" marR="9525" marT="9525">
                    <a:lnL>
                      <a:noFill/>
                    </a:lnL>
                    <a:lnR>
                      <a:noFill/>
                    </a:lnR>
                    <a:lnT>
                      <a:noFill/>
                    </a:lnT>
                    <a:lnB>
                      <a:noFill/>
                    </a:lnB>
                    <a:noFill/>
                  </a:tcPr>
                </a:tc>
                <a:extLst>
                  <a:ext uri="{0D108BD9-81ED-4DB2-BD59-A6C34878D82A}">
                    <a16:rowId xmlns:a16="http://schemas.microsoft.com/office/drawing/2014/main" val="552772222"/>
                  </a:ext>
                </a:extLst>
              </a:tr>
              <a:tr h="351914">
                <a:tc>
                  <a:txBody>
                    <a:bodyPr/>
                    <a:lstStyle/>
                    <a:p>
                      <a:pPr algn="ctr" fontAlgn="t">
                        <a:buNone/>
                      </a:pPr>
                      <a:r>
                        <a:rPr lang="en-US" sz="2000" dirty="0">
                          <a:effectLst/>
                          <a:latin typeface="Arial"/>
                        </a:rPr>
                        <a:t>4</a:t>
                      </a:r>
                    </a:p>
                  </a:txBody>
                  <a:tcPr marL="9525" marR="9525" marT="9525">
                    <a:lnL>
                      <a:noFill/>
                    </a:lnL>
                    <a:lnR>
                      <a:noFill/>
                    </a:lnR>
                    <a:lnT>
                      <a:noFill/>
                    </a:lnT>
                    <a:lnB>
                      <a:noFill/>
                    </a:lnB>
                    <a:noFill/>
                  </a:tcPr>
                </a:tc>
                <a:tc>
                  <a:txBody>
                    <a:bodyPr/>
                    <a:lstStyle/>
                    <a:p>
                      <a:pPr fontAlgn="t">
                        <a:buNone/>
                      </a:pPr>
                      <a:r>
                        <a:rPr lang="en-US" sz="2000" dirty="0">
                          <a:effectLst/>
                          <a:latin typeface="Arial"/>
                        </a:rPr>
                        <a:t>ZOO-FEMA MATCH SECURITY CAMERAS</a:t>
                      </a:r>
                    </a:p>
                  </a:txBody>
                  <a:tcPr marL="9525" marR="9525" marT="9525">
                    <a:lnL>
                      <a:noFill/>
                    </a:lnL>
                    <a:lnR>
                      <a:noFill/>
                    </a:lnR>
                    <a:lnT>
                      <a:noFill/>
                    </a:lnT>
                    <a:lnB>
                      <a:noFill/>
                    </a:lnB>
                    <a:noFill/>
                  </a:tcPr>
                </a:tc>
                <a:tc>
                  <a:txBody>
                    <a:bodyPr/>
                    <a:lstStyle/>
                    <a:p>
                      <a:pPr algn="r" fontAlgn="t">
                        <a:buNone/>
                      </a:pPr>
                      <a:r>
                        <a:rPr lang="en-US" sz="2000" dirty="0">
                          <a:effectLst/>
                          <a:latin typeface="Arial"/>
                        </a:rPr>
                        <a:t>-   </a:t>
                      </a:r>
                    </a:p>
                  </a:txBody>
                  <a:tcPr marL="9525" marR="9525" marT="9525">
                    <a:lnL>
                      <a:noFill/>
                    </a:lnL>
                    <a:lnR>
                      <a:noFill/>
                    </a:lnR>
                    <a:lnT>
                      <a:noFill/>
                    </a:lnT>
                    <a:lnB>
                      <a:noFill/>
                    </a:lnB>
                    <a:noFill/>
                  </a:tcPr>
                </a:tc>
                <a:tc>
                  <a:txBody>
                    <a:bodyPr/>
                    <a:lstStyle/>
                    <a:p>
                      <a:pPr algn="r" fontAlgn="t">
                        <a:buNone/>
                      </a:pPr>
                      <a:r>
                        <a:rPr lang="en-US" sz="2000" dirty="0">
                          <a:effectLst/>
                          <a:latin typeface="Arial"/>
                        </a:rPr>
                        <a:t> -   </a:t>
                      </a:r>
                    </a:p>
                  </a:txBody>
                  <a:tcPr marL="9525" marR="9525" marT="9525">
                    <a:lnL>
                      <a:noFill/>
                    </a:lnL>
                    <a:lnR>
                      <a:noFill/>
                    </a:lnR>
                    <a:lnT>
                      <a:noFill/>
                    </a:lnT>
                    <a:lnB>
                      <a:noFill/>
                    </a:lnB>
                    <a:noFill/>
                  </a:tcPr>
                </a:tc>
                <a:tc>
                  <a:txBody>
                    <a:bodyPr/>
                    <a:lstStyle/>
                    <a:p>
                      <a:pPr algn="r" fontAlgn="t">
                        <a:buNone/>
                      </a:pPr>
                      <a:r>
                        <a:rPr lang="en-US" sz="2000" dirty="0">
                          <a:effectLst/>
                          <a:latin typeface="Arial"/>
                        </a:rPr>
                        <a:t> -   </a:t>
                      </a:r>
                    </a:p>
                  </a:txBody>
                  <a:tcPr marL="9525" marR="9525" marT="9525">
                    <a:lnL>
                      <a:noFill/>
                    </a:lnL>
                    <a:lnR>
                      <a:noFill/>
                    </a:lnR>
                    <a:lnT>
                      <a:noFill/>
                    </a:lnT>
                    <a:lnB>
                      <a:noFill/>
                    </a:lnB>
                    <a:noFill/>
                  </a:tcPr>
                </a:tc>
                <a:tc>
                  <a:txBody>
                    <a:bodyPr/>
                    <a:lstStyle/>
                    <a:p>
                      <a:pPr algn="r" fontAlgn="t">
                        <a:buNone/>
                      </a:pPr>
                      <a:r>
                        <a:rPr lang="en-US" sz="2000" dirty="0">
                          <a:effectLst/>
                          <a:latin typeface="Arial"/>
                        </a:rPr>
                        <a:t> -   </a:t>
                      </a:r>
                    </a:p>
                  </a:txBody>
                  <a:tcPr marL="9525" marR="9525" marT="9525">
                    <a:lnL>
                      <a:noFill/>
                    </a:lnL>
                    <a:lnR>
                      <a:noFill/>
                    </a:lnR>
                    <a:lnT>
                      <a:noFill/>
                    </a:lnT>
                    <a:lnB>
                      <a:noFill/>
                    </a:lnB>
                    <a:noFill/>
                  </a:tcPr>
                </a:tc>
                <a:tc>
                  <a:txBody>
                    <a:bodyPr/>
                    <a:lstStyle/>
                    <a:p>
                      <a:pPr algn="r" fontAlgn="t">
                        <a:buNone/>
                      </a:pPr>
                      <a:r>
                        <a:rPr lang="en-US" sz="2000" dirty="0">
                          <a:effectLst/>
                          <a:latin typeface="Arial"/>
                        </a:rPr>
                        <a:t> -   </a:t>
                      </a:r>
                    </a:p>
                  </a:txBody>
                  <a:tcPr marL="9525" marR="9525" marT="9525">
                    <a:lnL>
                      <a:noFill/>
                    </a:lnL>
                    <a:lnR>
                      <a:noFill/>
                    </a:lnR>
                    <a:lnT>
                      <a:noFill/>
                    </a:lnT>
                    <a:lnB>
                      <a:noFill/>
                    </a:lnB>
                    <a:noFill/>
                  </a:tcPr>
                </a:tc>
                <a:extLst>
                  <a:ext uri="{0D108BD9-81ED-4DB2-BD59-A6C34878D82A}">
                    <a16:rowId xmlns:a16="http://schemas.microsoft.com/office/drawing/2014/main" val="3951005159"/>
                  </a:ext>
                </a:extLst>
              </a:tr>
              <a:tr h="351914">
                <a:tc>
                  <a:txBody>
                    <a:bodyPr/>
                    <a:lstStyle/>
                    <a:p>
                      <a:pPr algn="ctr" fontAlgn="t">
                        <a:buNone/>
                      </a:pPr>
                      <a:r>
                        <a:rPr lang="en-US" sz="2000" dirty="0">
                          <a:effectLst/>
                          <a:latin typeface="Arial"/>
                        </a:rPr>
                        <a:t>5</a:t>
                      </a:r>
                    </a:p>
                  </a:txBody>
                  <a:tcPr marL="9525" marR="9525" marT="9525">
                    <a:lnL>
                      <a:noFill/>
                    </a:lnL>
                    <a:lnR>
                      <a:noFill/>
                    </a:lnR>
                    <a:lnT>
                      <a:noFill/>
                    </a:lnT>
                    <a:lnB>
                      <a:noFill/>
                    </a:lnB>
                    <a:noFill/>
                  </a:tcPr>
                </a:tc>
                <a:tc>
                  <a:txBody>
                    <a:bodyPr/>
                    <a:lstStyle/>
                    <a:p>
                      <a:pPr fontAlgn="t">
                        <a:buNone/>
                      </a:pPr>
                      <a:r>
                        <a:rPr lang="en-US" sz="2000" dirty="0">
                          <a:effectLst/>
                          <a:latin typeface="Arial"/>
                        </a:rPr>
                        <a:t>GENERAL</a:t>
                      </a:r>
                    </a:p>
                  </a:txBody>
                  <a:tcPr marL="9525" marR="9525" marT="9525">
                    <a:lnL>
                      <a:noFill/>
                    </a:lnL>
                    <a:lnR>
                      <a:noFill/>
                    </a:lnR>
                    <a:lnT>
                      <a:noFill/>
                    </a:lnT>
                    <a:lnB>
                      <a:noFill/>
                    </a:lnB>
                    <a:noFill/>
                  </a:tcPr>
                </a:tc>
                <a:tc>
                  <a:txBody>
                    <a:bodyPr/>
                    <a:lstStyle/>
                    <a:p>
                      <a:pPr algn="r" fontAlgn="t">
                        <a:buNone/>
                      </a:pPr>
                      <a:r>
                        <a:rPr lang="en-US" sz="2000" dirty="0">
                          <a:effectLst/>
                          <a:latin typeface="Arial"/>
                        </a:rPr>
                        <a:t>225,000 </a:t>
                      </a:r>
                    </a:p>
                  </a:txBody>
                  <a:tcPr marL="9525" marR="9525" marT="9525">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2000" dirty="0">
                          <a:effectLst/>
                          <a:latin typeface="Arial"/>
                        </a:rPr>
                        <a:t> 225,000 </a:t>
                      </a:r>
                    </a:p>
                  </a:txBody>
                  <a:tcPr marL="9525" marR="9525" marT="9525">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2000" dirty="0">
                          <a:effectLst/>
                          <a:latin typeface="Arial"/>
                        </a:rPr>
                        <a:t> 220,000 </a:t>
                      </a:r>
                    </a:p>
                  </a:txBody>
                  <a:tcPr marL="9525" marR="9525" marT="9525">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2000" dirty="0">
                          <a:effectLst/>
                          <a:latin typeface="Arial"/>
                        </a:rPr>
                        <a:t> (5,000)</a:t>
                      </a:r>
                    </a:p>
                  </a:txBody>
                  <a:tcPr marL="9525" marR="9525" marT="9525">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t">
                        <a:buNone/>
                      </a:pPr>
                      <a:r>
                        <a:rPr lang="en-US" sz="2000" dirty="0">
                          <a:effectLst/>
                          <a:latin typeface="Arial"/>
                        </a:rPr>
                        <a:t>(5,000)</a:t>
                      </a:r>
                    </a:p>
                  </a:txBody>
                  <a:tcPr marL="9525" marR="9525" marT="9525">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9025286"/>
                  </a:ext>
                </a:extLst>
              </a:tr>
              <a:tr h="351914">
                <a:tc>
                  <a:txBody>
                    <a:bodyPr/>
                    <a:lstStyle/>
                    <a:p>
                      <a:pPr algn="ctr" fontAlgn="b">
                        <a:buNone/>
                      </a:pPr>
                      <a:r>
                        <a:rPr lang="en-US" sz="2000" dirty="0">
                          <a:effectLst/>
                          <a:latin typeface="Arial"/>
                        </a:rPr>
                        <a:t>6</a:t>
                      </a:r>
                    </a:p>
                  </a:txBody>
                  <a:tcPr marL="9525" marR="9525" marT="9525" anchor="b">
                    <a:lnL>
                      <a:noFill/>
                    </a:lnL>
                    <a:lnR>
                      <a:noFill/>
                    </a:lnR>
                    <a:lnT>
                      <a:noFill/>
                    </a:lnT>
                    <a:lnB>
                      <a:noFill/>
                    </a:lnB>
                    <a:solidFill>
                      <a:srgbClr val="07F7C3"/>
                    </a:solidFill>
                  </a:tcPr>
                </a:tc>
                <a:tc>
                  <a:txBody>
                    <a:bodyPr/>
                    <a:lstStyle/>
                    <a:p>
                      <a:pPr fontAlgn="b">
                        <a:buNone/>
                      </a:pPr>
                      <a:r>
                        <a:rPr lang="en-US" sz="2000" b="1" dirty="0">
                          <a:effectLst/>
                          <a:latin typeface="Arial"/>
                        </a:rPr>
                        <a:t>   TOTAL GRANT MATCH REQUIREMENT</a:t>
                      </a:r>
                    </a:p>
                  </a:txBody>
                  <a:tcPr marL="9525" marR="9525" marT="9525" anchor="b">
                    <a:lnL>
                      <a:noFill/>
                    </a:lnL>
                    <a:lnR>
                      <a:noFill/>
                    </a:lnR>
                    <a:lnT>
                      <a:noFill/>
                    </a:lnT>
                    <a:lnB>
                      <a:noFill/>
                    </a:lnB>
                    <a:solidFill>
                      <a:srgbClr val="07F7C3"/>
                    </a:solidFill>
                  </a:tcPr>
                </a:tc>
                <a:tc>
                  <a:txBody>
                    <a:bodyPr/>
                    <a:lstStyle/>
                    <a:p>
                      <a:pPr algn="r" fontAlgn="b">
                        <a:buNone/>
                      </a:pPr>
                      <a:r>
                        <a:rPr lang="en-US" sz="2000" b="1" dirty="0">
                          <a:effectLst/>
                          <a:latin typeface="Arial"/>
                        </a:rPr>
                        <a:t>$550,000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$550,000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$520,000 </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($30,000)</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tc>
                  <a:txBody>
                    <a:bodyPr/>
                    <a:lstStyle/>
                    <a:p>
                      <a:pPr algn="r" fontAlgn="b">
                        <a:buNone/>
                      </a:pPr>
                      <a:r>
                        <a:rPr lang="en-US" sz="2000" b="1" dirty="0">
                          <a:effectLst/>
                          <a:latin typeface="Arial"/>
                        </a:rPr>
                        <a:t>($30,000)</a:t>
                      </a:r>
                    </a:p>
                  </a:txBody>
                  <a:tcPr marL="9525" marR="9525" marT="9525"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7F7C3"/>
                    </a:solidFill>
                  </a:tcPr>
                </a:tc>
                <a:extLst>
                  <a:ext uri="{0D108BD9-81ED-4DB2-BD59-A6C34878D82A}">
                    <a16:rowId xmlns:a16="http://schemas.microsoft.com/office/drawing/2014/main" val="3117953755"/>
                  </a:ext>
                </a:extLst>
              </a:tr>
            </a:tbl>
          </a:graphicData>
        </a:graphic>
      </p:graphicFrame>
      <p:sp>
        <p:nvSpPr>
          <p:cNvPr id="18" name="Oval 17">
            <a:extLst>
              <a:ext uri="{FF2B5EF4-FFF2-40B4-BE49-F238E27FC236}">
                <a16:creationId xmlns:a16="http://schemas.microsoft.com/office/drawing/2014/main" id="{5C00C64F-E7D1-FB2C-C62A-6B4D3C764C76}"/>
              </a:ext>
            </a:extLst>
          </p:cNvPr>
          <p:cNvSpPr/>
          <p:nvPr/>
        </p:nvSpPr>
        <p:spPr>
          <a:xfrm>
            <a:off x="10968181" y="3833091"/>
            <a:ext cx="1870363" cy="5310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998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AD93C-523B-8877-F0BE-BEE6A4EE4EC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071BB4-CEC0-FD48-9168-8F64CBD339ED}"/>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0AEC8F16-B823-A3FB-642D-6F4BCA9F1D22}"/>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4DA2B4CA-7B04-F69F-52C2-B3C78410F03D}"/>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E9D8378D-B2A1-90FE-CAD9-12C833E3B4D5}"/>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D4581B6D-7430-D4EA-5D1F-8B7994B6DAAA}"/>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8B3225A6-93A1-924E-5108-19AF80E59619}"/>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0574B7C7-AF15-4684-6DE4-2917139B52DD}"/>
              </a:ext>
            </a:extLst>
          </p:cNvPr>
          <p:cNvSpPr txBox="1"/>
          <p:nvPr/>
        </p:nvSpPr>
        <p:spPr>
          <a:xfrm>
            <a:off x="10256209" y="817703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40A241B4-F32A-537D-7F4D-31C3A8BEA2F5}"/>
              </a:ext>
            </a:extLst>
          </p:cNvPr>
          <p:cNvSpPr txBox="1"/>
          <p:nvPr/>
        </p:nvSpPr>
        <p:spPr>
          <a:xfrm>
            <a:off x="11732165" y="9146790"/>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257E1E37-9859-F58B-C873-924C127808A7}"/>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GENERAL FUND – EXPENDITURES BY CATEGORY</a:t>
            </a:r>
          </a:p>
        </p:txBody>
      </p:sp>
      <p:sp>
        <p:nvSpPr>
          <p:cNvPr id="15" name="TextBox 14">
            <a:extLst>
              <a:ext uri="{FF2B5EF4-FFF2-40B4-BE49-F238E27FC236}">
                <a16:creationId xmlns:a16="http://schemas.microsoft.com/office/drawing/2014/main" id="{C9DE33EC-4D87-A6AA-1287-7D2BD0566BA2}"/>
              </a:ext>
            </a:extLst>
          </p:cNvPr>
          <p:cNvSpPr txBox="1"/>
          <p:nvPr/>
        </p:nvSpPr>
        <p:spPr>
          <a:xfrm>
            <a:off x="1225353" y="6398617"/>
            <a:ext cx="14823537" cy="3354765"/>
          </a:xfrm>
          <a:prstGeom prst="rect">
            <a:avLst/>
          </a:prstGeom>
          <a:noFill/>
        </p:spPr>
        <p:txBody>
          <a:bodyPr wrap="square" rtlCol="0">
            <a:spAutoFit/>
          </a:bodyPr>
          <a:lstStyle/>
          <a:p>
            <a:r>
              <a:rPr lang="en-US" sz="2400" dirty="0"/>
              <a:t>(1) The personnel cost increase of $24,318,592 is due to a $9,156,566 increase in pay and the addition of thirteen (13) more staff in Fiscal Year 2025, reductions to personnel costs related to budgeted vacancy savings of $8,352,835, and one-time reductions in personnel costs for ARPA projects using lost public sector revenues totaling $6,770,156, offset by an increase of $39,035 for pension turnback funds. </a:t>
            </a:r>
          </a:p>
          <a:p>
            <a:r>
              <a:rPr lang="en-US" sz="2400" dirty="0"/>
              <a:t>(2) The increase in supplies of $240,122 are due to increases for public safety equipment and technology and costs for the new Homeless positions.  	</a:t>
            </a:r>
          </a:p>
          <a:p>
            <a:r>
              <a:rPr lang="en-US" sz="2400" dirty="0"/>
              <a:t>(6) Contracts increased by $1,168,444 due to restoring funding for the Micro Home Village and public safety equipment and technology.	</a:t>
            </a:r>
          </a:p>
          <a:p>
            <a:r>
              <a:rPr lang="en-US" sz="2000" dirty="0"/>
              <a:t>	</a:t>
            </a:r>
            <a:r>
              <a:rPr lang="en-US" dirty="0"/>
              <a:t>											</a:t>
            </a:r>
          </a:p>
        </p:txBody>
      </p:sp>
      <p:pic>
        <p:nvPicPr>
          <p:cNvPr id="8" name="Picture 7">
            <a:extLst>
              <a:ext uri="{FF2B5EF4-FFF2-40B4-BE49-F238E27FC236}">
                <a16:creationId xmlns:a16="http://schemas.microsoft.com/office/drawing/2014/main" id="{6DA2FC2E-F521-1130-1597-457514B4B8B1}"/>
              </a:ext>
            </a:extLst>
          </p:cNvPr>
          <p:cNvPicPr>
            <a:picLocks noChangeAspect="1"/>
          </p:cNvPicPr>
          <p:nvPr/>
        </p:nvPicPr>
        <p:blipFill>
          <a:blip r:embed="rId3"/>
          <a:stretch>
            <a:fillRect/>
          </a:stretch>
        </p:blipFill>
        <p:spPr>
          <a:xfrm>
            <a:off x="1076324" y="1487250"/>
            <a:ext cx="14991958" cy="4681397"/>
          </a:xfrm>
          <a:prstGeom prst="rect">
            <a:avLst/>
          </a:prstGeom>
        </p:spPr>
      </p:pic>
    </p:spTree>
    <p:extLst>
      <p:ext uri="{BB962C8B-B14F-4D97-AF65-F5344CB8AC3E}">
        <p14:creationId xmlns:p14="http://schemas.microsoft.com/office/powerpoint/2010/main" val="154111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289B6-826B-31EB-8CFE-1573A1ABF44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15F729-0AB2-6991-5ACE-D8AE393889B6}"/>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1EF810C6-5934-4F97-34AD-4A94EBDFA106}"/>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D0FD246A-01C0-8EF9-095B-0E48CD068A07}"/>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49043FDA-E123-8E98-D9D4-F5FAA7C30126}"/>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C304DFBD-7348-C5BD-B16F-1209B841C3FB}"/>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900FFDD3-5857-3A1F-98F6-5DB71E5D9FF1}"/>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DCF1D5C4-BBCE-28C4-4AA4-87901A6F421C}"/>
              </a:ext>
            </a:extLst>
          </p:cNvPr>
          <p:cNvSpPr txBox="1"/>
          <p:nvPr/>
        </p:nvSpPr>
        <p:spPr>
          <a:xfrm>
            <a:off x="10280022" y="813560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5052C2D4-E24A-09C6-00E6-3304DE039351}"/>
              </a:ext>
            </a:extLst>
          </p:cNvPr>
          <p:cNvSpPr txBox="1"/>
          <p:nvPr/>
        </p:nvSpPr>
        <p:spPr>
          <a:xfrm>
            <a:off x="11732165" y="9089343"/>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69B98A95-540B-209F-438F-ACDD667F3D6C}"/>
              </a:ext>
            </a:extLst>
          </p:cNvPr>
          <p:cNvSpPr txBox="1"/>
          <p:nvPr/>
        </p:nvSpPr>
        <p:spPr>
          <a:xfrm>
            <a:off x="981076" y="563921"/>
            <a:ext cx="16278224" cy="923330"/>
          </a:xfrm>
          <a:prstGeom prst="rect">
            <a:avLst/>
          </a:prstGeom>
        </p:spPr>
        <p:txBody>
          <a:bodyPr wrap="square" lIns="0" tIns="0" rIns="0" bIns="0" rtlCol="0" anchor="t">
            <a:spAutoFit/>
          </a:bodyPr>
          <a:lstStyle/>
          <a:p>
            <a:pPr algn="ctr">
              <a:defRPr/>
            </a:pPr>
            <a:r>
              <a:rPr lang="en-US" sz="6000" spc="208" dirty="0">
                <a:solidFill>
                  <a:srgbClr val="172F6E"/>
                </a:solidFill>
                <a:latin typeface="+mj-lt"/>
              </a:rPr>
              <a:t>E's OF EXCELLENCE</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8FDC4EE2-B017-F2BD-51AC-46FF8EB08D03}"/>
              </a:ext>
            </a:extLst>
          </p:cNvPr>
          <p:cNvSpPr txBox="1"/>
          <p:nvPr/>
        </p:nvSpPr>
        <p:spPr>
          <a:xfrm>
            <a:off x="1052581" y="1790700"/>
            <a:ext cx="15559019" cy="2800767"/>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400" b="1" dirty="0">
                <a:ea typeface="Calibri"/>
                <a:cs typeface="Calibri"/>
              </a:rPr>
              <a:t>Exceptional Service</a:t>
            </a:r>
          </a:p>
          <a:p>
            <a:pPr marL="285750" indent="-285750">
              <a:buFont typeface="Wingdings" panose="05000000000000000000" pitchFamily="2" charset="2"/>
              <a:buChar char="Ø"/>
            </a:pPr>
            <a:r>
              <a:rPr lang="en-US" sz="4400" b="1" dirty="0">
                <a:ea typeface="Calibri"/>
                <a:cs typeface="Calibri"/>
              </a:rPr>
              <a:t>Enthusiasm with Culture</a:t>
            </a:r>
          </a:p>
          <a:p>
            <a:pPr marL="285750" indent="-285750">
              <a:buFont typeface="Wingdings" panose="05000000000000000000" pitchFamily="2" charset="2"/>
              <a:buChar char="Ø"/>
            </a:pPr>
            <a:r>
              <a:rPr lang="en-US" sz="4400" b="1" dirty="0">
                <a:ea typeface="Calibri"/>
                <a:cs typeface="Calibri"/>
              </a:rPr>
              <a:t>Energy Toward Optimization</a:t>
            </a:r>
          </a:p>
          <a:p>
            <a:pPr marL="285750" indent="-285750">
              <a:buFont typeface="Wingdings" panose="05000000000000000000" pitchFamily="2" charset="2"/>
              <a:buChar char="Ø"/>
            </a:pPr>
            <a:r>
              <a:rPr lang="en-US" sz="4400" b="1" dirty="0">
                <a:ea typeface="Calibri"/>
                <a:cs typeface="Calibri"/>
              </a:rPr>
              <a:t>Excellence in All We Do</a:t>
            </a:r>
          </a:p>
        </p:txBody>
      </p:sp>
    </p:spTree>
    <p:extLst>
      <p:ext uri="{BB962C8B-B14F-4D97-AF65-F5344CB8AC3E}">
        <p14:creationId xmlns:p14="http://schemas.microsoft.com/office/powerpoint/2010/main" val="358584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9572F-69D7-EE69-22EA-2C5F0CF5523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C43B7A-FC6D-A851-1EAD-1E70317B36EA}"/>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A4B9EA8D-63E1-865C-7195-A927224CE3A8}"/>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AA6D9FBF-912F-390D-8AEE-7AE638F146D7}"/>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68650901-A6A6-BB96-F328-F4BABD212BC8}"/>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FC5FEEBC-E285-6008-0863-7FCC493DA40A}"/>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9D9CEC55-A72C-D2FE-F449-C9A8E0AE57E2}"/>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71CAE47E-FC85-0E29-5FCA-77623DFC2CC8}"/>
              </a:ext>
            </a:extLst>
          </p:cNvPr>
          <p:cNvSpPr txBox="1"/>
          <p:nvPr/>
        </p:nvSpPr>
        <p:spPr>
          <a:xfrm>
            <a:off x="10256209" y="8156446"/>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A03230A3-5205-A1FA-7AB8-1503F238F903}"/>
              </a:ext>
            </a:extLst>
          </p:cNvPr>
          <p:cNvSpPr txBox="1"/>
          <p:nvPr/>
        </p:nvSpPr>
        <p:spPr>
          <a:xfrm>
            <a:off x="11732165"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BBECE98A-2C48-665C-731E-75BD9F4F9A86}"/>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GENERAL FUND – EXPENDITURES BY DEPARTMENT FISCAL YEARS 2023 - 2025</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2" name="TextBox 11">
            <a:extLst>
              <a:ext uri="{FF2B5EF4-FFF2-40B4-BE49-F238E27FC236}">
                <a16:creationId xmlns:a16="http://schemas.microsoft.com/office/drawing/2014/main" id="{846C7FF0-1403-701E-7FAD-911B2A40E454}"/>
              </a:ext>
            </a:extLst>
          </p:cNvPr>
          <p:cNvSpPr txBox="1"/>
          <p:nvPr/>
        </p:nvSpPr>
        <p:spPr>
          <a:xfrm>
            <a:off x="1606022" y="6524493"/>
            <a:ext cx="13293080" cy="3416320"/>
          </a:xfrm>
          <a:prstGeom prst="rect">
            <a:avLst/>
          </a:prstGeom>
          <a:noFill/>
        </p:spPr>
        <p:txBody>
          <a:bodyPr wrap="square" rtlCol="0">
            <a:spAutoFit/>
          </a:bodyPr>
          <a:lstStyle/>
          <a:p>
            <a:r>
              <a:rPr lang="en-US" sz="2400" dirty="0"/>
              <a:t>(1) The $19,729,577 reduction is because 2024 was amended to cover one-time expenditures via transfers and vacancy savings increased from $7,000,000 to $11,000,000 in 2025.				</a:t>
            </a:r>
          </a:p>
          <a:p>
            <a:r>
              <a:rPr lang="en-US" sz="2400" dirty="0"/>
              <a:t>(2) The $411,526 increase is the result of 1.75% salary increases and higher Insurance costs.		</a:t>
            </a:r>
          </a:p>
          <a:p>
            <a:r>
              <a:rPr lang="en-US" sz="2400" dirty="0"/>
              <a:t>(5) The Increase of $411,660 is the result of 1.75% salary increases and higher Insurance costs.		</a:t>
            </a:r>
          </a:p>
          <a:p>
            <a:r>
              <a:rPr lang="en-US" sz="2400" dirty="0"/>
              <a:t>(6) The Increase of $111,868 is the result of 1.75% salary increases and higher Insurance costs.		</a:t>
            </a:r>
          </a:p>
          <a:p>
            <a:r>
              <a:rPr lang="en-US" sz="2400" dirty="0"/>
              <a:t>(9) The Increase of $664,283 is the result of 1.75% salary increases and higher Insurance costs.		</a:t>
            </a:r>
          </a:p>
          <a:p>
            <a:r>
              <a:rPr lang="en-US" sz="2400" dirty="0"/>
              <a:t>(10) The Increase of $394,470 is the result of 1.75% salary increases and higher Insurance costs.		</a:t>
            </a:r>
          </a:p>
          <a:p>
            <a:r>
              <a:rPr lang="en-US" sz="2400" dirty="0"/>
              <a:t>(12) The Increase of $176,814 is the result of 1.75% salary increases and higher Insurance costs.								</a:t>
            </a:r>
          </a:p>
        </p:txBody>
      </p:sp>
      <p:pic>
        <p:nvPicPr>
          <p:cNvPr id="8" name="Picture 7">
            <a:extLst>
              <a:ext uri="{FF2B5EF4-FFF2-40B4-BE49-F238E27FC236}">
                <a16:creationId xmlns:a16="http://schemas.microsoft.com/office/drawing/2014/main" id="{568C0EC4-B8B9-713A-206E-3DA789ACB27D}"/>
              </a:ext>
            </a:extLst>
          </p:cNvPr>
          <p:cNvPicPr>
            <a:picLocks noChangeAspect="1"/>
          </p:cNvPicPr>
          <p:nvPr/>
        </p:nvPicPr>
        <p:blipFill>
          <a:blip r:embed="rId3"/>
          <a:stretch>
            <a:fillRect/>
          </a:stretch>
        </p:blipFill>
        <p:spPr>
          <a:xfrm>
            <a:off x="1076324" y="2338078"/>
            <a:ext cx="12803441" cy="4190879"/>
          </a:xfrm>
          <a:prstGeom prst="rect">
            <a:avLst/>
          </a:prstGeom>
        </p:spPr>
      </p:pic>
    </p:spTree>
    <p:extLst>
      <p:ext uri="{BB962C8B-B14F-4D97-AF65-F5344CB8AC3E}">
        <p14:creationId xmlns:p14="http://schemas.microsoft.com/office/powerpoint/2010/main" val="941157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04C94-764E-EECB-1B18-F923BBFCB1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C65DDCC-1586-FD8B-E1E4-508F64D5AB3E}"/>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6570857-F72A-120D-1BF4-E6607901F97E}"/>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7B5EA53C-BB55-B7FD-81E0-E725764C6A7B}"/>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5C36F929-CCED-A37F-5F14-D6B9CD8D5986}"/>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473F088A-7B73-C3C5-9570-337A71F26856}"/>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FAFB84B5-CDEC-8609-37CF-9DB18CD420A6}"/>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A614529B-FC17-7929-87A2-9C45D593A72A}"/>
              </a:ext>
            </a:extLst>
          </p:cNvPr>
          <p:cNvSpPr txBox="1"/>
          <p:nvPr/>
        </p:nvSpPr>
        <p:spPr>
          <a:xfrm>
            <a:off x="10256209" y="8172493"/>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C8932105-ABAA-2697-7C03-F2D17C3A276A}"/>
              </a:ext>
            </a:extLst>
          </p:cNvPr>
          <p:cNvSpPr txBox="1"/>
          <p:nvPr/>
        </p:nvSpPr>
        <p:spPr>
          <a:xfrm>
            <a:off x="11732165" y="912264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4845681B-CC8C-92C9-6832-614E9B3B29D9}"/>
              </a:ext>
            </a:extLst>
          </p:cNvPr>
          <p:cNvSpPr txBox="1"/>
          <p:nvPr/>
        </p:nvSpPr>
        <p:spPr>
          <a:xfrm>
            <a:off x="1028698" y="563921"/>
            <a:ext cx="16544403" cy="276998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GENERAL FUND – EXPENDITURES BY DEPARTMENT FISCAL YEARS 2023 – 2025 - CONTINUED</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3" name="TextBox 12">
            <a:extLst>
              <a:ext uri="{FF2B5EF4-FFF2-40B4-BE49-F238E27FC236}">
                <a16:creationId xmlns:a16="http://schemas.microsoft.com/office/drawing/2014/main" id="{7ABAB41D-996A-0A46-E3FB-7E000353D0ED}"/>
              </a:ext>
            </a:extLst>
          </p:cNvPr>
          <p:cNvSpPr txBox="1"/>
          <p:nvPr/>
        </p:nvSpPr>
        <p:spPr>
          <a:xfrm>
            <a:off x="1149317" y="7219256"/>
            <a:ext cx="14660678" cy="2677656"/>
          </a:xfrm>
          <a:prstGeom prst="rect">
            <a:avLst/>
          </a:prstGeom>
          <a:noFill/>
        </p:spPr>
        <p:txBody>
          <a:bodyPr wrap="square" rtlCol="0">
            <a:spAutoFit/>
          </a:bodyPr>
          <a:lstStyle/>
          <a:p>
            <a:r>
              <a:rPr lang="en-US" sz="2400" dirty="0"/>
              <a:t>(13) The Increase of $2,010,774 is the result of 1.75% salary increases, added positions, and higher Insurance costs.</a:t>
            </a:r>
          </a:p>
          <a:p>
            <a:r>
              <a:rPr lang="en-US" sz="2400" dirty="0"/>
              <a:t>(16) The Increase of $878,755 is the result of 1.75% salary increases and higher Insurance costs.			</a:t>
            </a:r>
          </a:p>
          <a:p>
            <a:r>
              <a:rPr lang="en-US" sz="2400" dirty="0"/>
              <a:t>(20) The $648,333 increase the addition of two (2) new positions, 1.75% salary increases, and higher Insurance costs.</a:t>
            </a:r>
          </a:p>
          <a:p>
            <a:r>
              <a:rPr lang="en-US" sz="2400" dirty="0"/>
              <a:t>(21) The $9,076,138 increase reflects the reduction in the 2024 related to ARPA and salary increases.		</a:t>
            </a:r>
          </a:p>
          <a:p>
            <a:r>
              <a:rPr lang="en-US" sz="2400" dirty="0"/>
              <a:t>(22) The $10,228,166 increase is from an increase of three (3) personnel, the purchase of equipment and software and that the Fiscal Year 2024 Amended budget was reduced due to salary savings.			</a:t>
            </a:r>
          </a:p>
          <a:p>
            <a:r>
              <a:rPr lang="en-US" sz="2400" dirty="0"/>
              <a:t>												</a:t>
            </a:r>
          </a:p>
        </p:txBody>
      </p:sp>
      <p:pic>
        <p:nvPicPr>
          <p:cNvPr id="8" name="Picture 7">
            <a:extLst>
              <a:ext uri="{FF2B5EF4-FFF2-40B4-BE49-F238E27FC236}">
                <a16:creationId xmlns:a16="http://schemas.microsoft.com/office/drawing/2014/main" id="{894A31FB-3017-EB09-5EF4-D4BDD2375448}"/>
              </a:ext>
            </a:extLst>
          </p:cNvPr>
          <p:cNvPicPr>
            <a:picLocks noChangeAspect="1"/>
          </p:cNvPicPr>
          <p:nvPr/>
        </p:nvPicPr>
        <p:blipFill>
          <a:blip r:embed="rId3"/>
          <a:stretch>
            <a:fillRect/>
          </a:stretch>
        </p:blipFill>
        <p:spPr>
          <a:xfrm>
            <a:off x="1149317" y="3136265"/>
            <a:ext cx="14063636" cy="4082991"/>
          </a:xfrm>
          <a:prstGeom prst="rect">
            <a:avLst/>
          </a:prstGeom>
        </p:spPr>
      </p:pic>
    </p:spTree>
    <p:extLst>
      <p:ext uri="{BB962C8B-B14F-4D97-AF65-F5344CB8AC3E}">
        <p14:creationId xmlns:p14="http://schemas.microsoft.com/office/powerpoint/2010/main" val="4131544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D584F-BA34-B8CA-9661-B340F8C18D7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B0CA24-A6BC-0024-196F-8D8A35125BAE}"/>
              </a:ext>
            </a:extLst>
          </p:cNvPr>
          <p:cNvSpPr/>
          <p:nvPr/>
        </p:nvSpPr>
        <p:spPr>
          <a:xfrm>
            <a:off x="6587851" y="817702"/>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BF9D9B99-0B4A-7563-BF49-886453AAA452}"/>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85E83E4A-0C37-A95F-C185-BA213162E065}"/>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6E9F40E4-0B59-21BC-78D7-29F9A83ECE14}"/>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0BCB51AF-BAAB-1E99-4D3F-6F97C91A8CF5}"/>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DD165A52-65EF-4FF3-959C-775C03AB59E1}"/>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4AA1C6A0-669E-4575-C443-B7DCCF18D653}"/>
              </a:ext>
            </a:extLst>
          </p:cNvPr>
          <p:cNvSpPr txBox="1"/>
          <p:nvPr/>
        </p:nvSpPr>
        <p:spPr>
          <a:xfrm>
            <a:off x="10208585" y="8168945"/>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5B7146D1-8E0B-BA3F-01CE-0F14657AA76F}"/>
              </a:ext>
            </a:extLst>
          </p:cNvPr>
          <p:cNvSpPr txBox="1"/>
          <p:nvPr/>
        </p:nvSpPr>
        <p:spPr>
          <a:xfrm>
            <a:off x="11708352"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1FDA539E-6C92-5CC8-B59A-2162B76D321F}"/>
              </a:ext>
            </a:extLst>
          </p:cNvPr>
          <p:cNvSpPr txBox="1"/>
          <p:nvPr/>
        </p:nvSpPr>
        <p:spPr>
          <a:xfrm>
            <a:off x="981076" y="563921"/>
            <a:ext cx="16278224" cy="276998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EXPENDITURES BY DEPARTMENT – EXECUTIVE ADMINISTRATION – GENERAL &amp; EMPLOYEE BENEFITS</a:t>
            </a:r>
          </a:p>
        </p:txBody>
      </p:sp>
      <p:sp>
        <p:nvSpPr>
          <p:cNvPr id="13" name="TextBox 12">
            <a:extLst>
              <a:ext uri="{FF2B5EF4-FFF2-40B4-BE49-F238E27FC236}">
                <a16:creationId xmlns:a16="http://schemas.microsoft.com/office/drawing/2014/main" id="{52D8EB28-329F-3D9A-A5EA-E697D827A2E9}"/>
              </a:ext>
            </a:extLst>
          </p:cNvPr>
          <p:cNvSpPr txBox="1"/>
          <p:nvPr/>
        </p:nvSpPr>
        <p:spPr>
          <a:xfrm>
            <a:off x="1076324" y="7618979"/>
            <a:ext cx="13276679" cy="1200329"/>
          </a:xfrm>
          <a:prstGeom prst="rect">
            <a:avLst/>
          </a:prstGeom>
          <a:noFill/>
        </p:spPr>
        <p:txBody>
          <a:bodyPr wrap="square" rtlCol="0">
            <a:spAutoFit/>
          </a:bodyPr>
          <a:lstStyle/>
          <a:p>
            <a:r>
              <a:rPr lang="en-US" sz="2400" dirty="0"/>
              <a:t>The decrease in General and Employee Benefits from the 2024 Amended budget is due to the allocation of vacancy savings, the increase of vacancy savings in 2025, one-time transfers for special projects in 2024, and salary and benefit increases.							</a:t>
            </a:r>
          </a:p>
        </p:txBody>
      </p:sp>
      <p:pic>
        <p:nvPicPr>
          <p:cNvPr id="8" name="Picture 7">
            <a:extLst>
              <a:ext uri="{FF2B5EF4-FFF2-40B4-BE49-F238E27FC236}">
                <a16:creationId xmlns:a16="http://schemas.microsoft.com/office/drawing/2014/main" id="{BFB27C93-7D58-5B24-BE7A-C27F972784B8}"/>
              </a:ext>
            </a:extLst>
          </p:cNvPr>
          <p:cNvPicPr>
            <a:picLocks noChangeAspect="1"/>
          </p:cNvPicPr>
          <p:nvPr/>
        </p:nvPicPr>
        <p:blipFill>
          <a:blip r:embed="rId3"/>
          <a:stretch>
            <a:fillRect/>
          </a:stretch>
        </p:blipFill>
        <p:spPr>
          <a:xfrm>
            <a:off x="1052512" y="3192947"/>
            <a:ext cx="15270672" cy="4242736"/>
          </a:xfrm>
          <a:prstGeom prst="rect">
            <a:avLst/>
          </a:prstGeom>
        </p:spPr>
      </p:pic>
    </p:spTree>
    <p:extLst>
      <p:ext uri="{BB962C8B-B14F-4D97-AF65-F5344CB8AC3E}">
        <p14:creationId xmlns:p14="http://schemas.microsoft.com/office/powerpoint/2010/main" val="1934134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A81A1-CD2A-3AB3-C4E6-39089D5975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226403-DF8C-5152-0AE2-D2EB281D5982}"/>
              </a:ext>
            </a:extLst>
          </p:cNvPr>
          <p:cNvSpPr/>
          <p:nvPr/>
        </p:nvSpPr>
        <p:spPr>
          <a:xfrm>
            <a:off x="6587851" y="817702"/>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59B257D-55DC-EA96-B420-00E482F988F7}"/>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60CEEB55-6122-22C1-FE6E-13CA4A4EC18E}"/>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8E9BFE97-B436-835F-FFD5-989A0420B9F8}"/>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BCB72D16-DA63-93D8-3300-49D9EB97F55D}"/>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CD9318F1-BA31-BCB9-3F57-023BB6D0182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ABBC2706-6AE9-CB5E-AF16-45C990A5E3BC}"/>
              </a:ext>
            </a:extLst>
          </p:cNvPr>
          <p:cNvSpPr txBox="1"/>
          <p:nvPr/>
        </p:nvSpPr>
        <p:spPr>
          <a:xfrm>
            <a:off x="10256209" y="809368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4B851250-12D1-36D8-3827-5E0B6FA72F9A}"/>
              </a:ext>
            </a:extLst>
          </p:cNvPr>
          <p:cNvSpPr txBox="1"/>
          <p:nvPr/>
        </p:nvSpPr>
        <p:spPr>
          <a:xfrm>
            <a:off x="11708352" y="9104441"/>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D8C0328B-067C-38B3-1BB6-6426DAA79C97}"/>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EXPENDITURES BY DEPARTMENT - EXECUTIVE ADMINISTRATION – ALL OTHER DIVISIONS</a:t>
            </a:r>
          </a:p>
        </p:txBody>
      </p:sp>
      <p:sp>
        <p:nvSpPr>
          <p:cNvPr id="14" name="TextBox 13">
            <a:extLst>
              <a:ext uri="{FF2B5EF4-FFF2-40B4-BE49-F238E27FC236}">
                <a16:creationId xmlns:a16="http://schemas.microsoft.com/office/drawing/2014/main" id="{71C90695-1189-B80E-C7CC-70F1A4AA78AA}"/>
              </a:ext>
            </a:extLst>
          </p:cNvPr>
          <p:cNvSpPr txBox="1"/>
          <p:nvPr/>
        </p:nvSpPr>
        <p:spPr>
          <a:xfrm>
            <a:off x="1052511" y="6798051"/>
            <a:ext cx="14961211" cy="1384995"/>
          </a:xfrm>
          <a:prstGeom prst="rect">
            <a:avLst/>
          </a:prstGeom>
          <a:noFill/>
        </p:spPr>
        <p:txBody>
          <a:bodyPr wrap="square" rtlCol="0">
            <a:spAutoFit/>
          </a:bodyPr>
          <a:lstStyle/>
          <a:p>
            <a:pPr marL="514350" indent="-514350">
              <a:buAutoNum type="arabicParenBoth"/>
            </a:pPr>
            <a:r>
              <a:rPr lang="en-US" sz="2800" dirty="0"/>
              <a:t>The increase of $285,497 is the result of the 1.75% salary and increased Health Insurance costs.</a:t>
            </a:r>
          </a:p>
          <a:p>
            <a:r>
              <a:rPr lang="en-US" sz="2800" dirty="0"/>
              <a:t>(3) The increase of $16,029 is related to the Fleet allocation for 2025.  </a:t>
            </a:r>
          </a:p>
          <a:p>
            <a:r>
              <a:rPr lang="en-US" sz="2800" dirty="0"/>
              <a:t>(6) The increase of $110,000 is to cover the operations for the new Solar installation.</a:t>
            </a:r>
          </a:p>
        </p:txBody>
      </p:sp>
      <p:pic>
        <p:nvPicPr>
          <p:cNvPr id="8" name="Picture 7">
            <a:extLst>
              <a:ext uri="{FF2B5EF4-FFF2-40B4-BE49-F238E27FC236}">
                <a16:creationId xmlns:a16="http://schemas.microsoft.com/office/drawing/2014/main" id="{FC9F6EA1-A331-348F-16DE-4D41620F915E}"/>
              </a:ext>
            </a:extLst>
          </p:cNvPr>
          <p:cNvPicPr>
            <a:picLocks noChangeAspect="1"/>
          </p:cNvPicPr>
          <p:nvPr/>
        </p:nvPicPr>
        <p:blipFill>
          <a:blip r:embed="rId3"/>
          <a:stretch>
            <a:fillRect/>
          </a:stretch>
        </p:blipFill>
        <p:spPr>
          <a:xfrm>
            <a:off x="1052511" y="2407861"/>
            <a:ext cx="15527418" cy="3938239"/>
          </a:xfrm>
          <a:prstGeom prst="rect">
            <a:avLst/>
          </a:prstGeom>
        </p:spPr>
      </p:pic>
    </p:spTree>
    <p:extLst>
      <p:ext uri="{BB962C8B-B14F-4D97-AF65-F5344CB8AC3E}">
        <p14:creationId xmlns:p14="http://schemas.microsoft.com/office/powerpoint/2010/main" val="4216455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4446-D776-997C-91ED-B8B535609B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A728D6-D20D-76AD-CB26-ECD3AE0F1A0B}"/>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271E35A2-9DFB-A3EB-19BD-475CD5D46E64}"/>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7A4D6530-A405-8E29-391E-4C105A8A06E6}"/>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8D9624BD-B82E-C852-F4F7-714EB662204C}"/>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643B98ED-B9AA-DCFB-8950-DEBB39692A97}"/>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FA36A42A-5CA6-B85D-ABCD-9CC303883D8F}"/>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35224F92-AB69-A29A-275F-689D17458BEA}"/>
              </a:ext>
            </a:extLst>
          </p:cNvPr>
          <p:cNvSpPr txBox="1"/>
          <p:nvPr/>
        </p:nvSpPr>
        <p:spPr>
          <a:xfrm>
            <a:off x="10256209" y="8156412"/>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5DFD70B5-65CD-6505-54F6-C5EBA2802153}"/>
              </a:ext>
            </a:extLst>
          </p:cNvPr>
          <p:cNvSpPr txBox="1"/>
          <p:nvPr/>
        </p:nvSpPr>
        <p:spPr>
          <a:xfrm>
            <a:off x="11684471" y="912264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53FF48D1-440F-0C9A-F652-7DD7724C44E2}"/>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GENERAL FUND –BY DEPARTMENT HOUSING &amp; NEIGHBORHOOD FISCAL YEARS 2023 - 2025</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3" name="TextBox 12">
            <a:extLst>
              <a:ext uri="{FF2B5EF4-FFF2-40B4-BE49-F238E27FC236}">
                <a16:creationId xmlns:a16="http://schemas.microsoft.com/office/drawing/2014/main" id="{5B340DA5-14CB-D05C-3201-242B51ED4317}"/>
              </a:ext>
            </a:extLst>
          </p:cNvPr>
          <p:cNvSpPr txBox="1"/>
          <p:nvPr/>
        </p:nvSpPr>
        <p:spPr>
          <a:xfrm>
            <a:off x="1076324" y="6250350"/>
            <a:ext cx="14139880" cy="2893100"/>
          </a:xfrm>
          <a:prstGeom prst="rect">
            <a:avLst/>
          </a:prstGeom>
          <a:noFill/>
        </p:spPr>
        <p:txBody>
          <a:bodyPr wrap="square" rtlCol="0">
            <a:spAutoFit/>
          </a:bodyPr>
          <a:lstStyle/>
          <a:p>
            <a:r>
              <a:rPr lang="en-US" sz="2800" dirty="0"/>
              <a:t>(1) The increase in personnel cost  of $1,401,488 is due to the addition of five (5) new positions, 1.75% Salary increase and increases in Health Insurance Costs.	</a:t>
            </a:r>
          </a:p>
          <a:p>
            <a:r>
              <a:rPr lang="en-US" sz="2800" dirty="0"/>
              <a:t>(2) The $100,000 increase in supplies covers the equipment costs for the new employees. </a:t>
            </a:r>
          </a:p>
          <a:p>
            <a:r>
              <a:rPr lang="en-US" sz="2800" dirty="0"/>
              <a:t>(6) The $500,000 increase in contracts restores operational funds for the Micro Home Village that were transferred out for construction in 2023.</a:t>
            </a:r>
            <a:r>
              <a:rPr lang="en-US" dirty="0"/>
              <a:t>										</a:t>
            </a:r>
          </a:p>
          <a:p>
            <a:r>
              <a:rPr lang="en-US" sz="2400" dirty="0"/>
              <a:t>										</a:t>
            </a:r>
          </a:p>
        </p:txBody>
      </p:sp>
      <p:pic>
        <p:nvPicPr>
          <p:cNvPr id="8" name="Picture 7">
            <a:extLst>
              <a:ext uri="{FF2B5EF4-FFF2-40B4-BE49-F238E27FC236}">
                <a16:creationId xmlns:a16="http://schemas.microsoft.com/office/drawing/2014/main" id="{8844FBF8-EF17-E9D2-E1EA-3035FAEAD147}"/>
              </a:ext>
            </a:extLst>
          </p:cNvPr>
          <p:cNvPicPr>
            <a:picLocks noChangeAspect="1"/>
          </p:cNvPicPr>
          <p:nvPr/>
        </p:nvPicPr>
        <p:blipFill>
          <a:blip r:embed="rId3"/>
          <a:stretch>
            <a:fillRect/>
          </a:stretch>
        </p:blipFill>
        <p:spPr>
          <a:xfrm>
            <a:off x="1052512" y="2387053"/>
            <a:ext cx="15216056" cy="3816624"/>
          </a:xfrm>
          <a:prstGeom prst="rect">
            <a:avLst/>
          </a:prstGeom>
        </p:spPr>
      </p:pic>
    </p:spTree>
    <p:extLst>
      <p:ext uri="{BB962C8B-B14F-4D97-AF65-F5344CB8AC3E}">
        <p14:creationId xmlns:p14="http://schemas.microsoft.com/office/powerpoint/2010/main" val="4080303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72F6E"/>
        </a:solidFill>
        <a:effectLst/>
      </p:bgPr>
    </p:bg>
    <p:spTree>
      <p:nvGrpSpPr>
        <p:cNvPr id="1" name="">
          <a:extLst>
            <a:ext uri="{FF2B5EF4-FFF2-40B4-BE49-F238E27FC236}">
              <a16:creationId xmlns:a16="http://schemas.microsoft.com/office/drawing/2014/main" id="{7B2FBE32-E2E3-E92E-50A6-B5B16FBDA77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FAD63F3-1DA0-5B97-37C1-18E21FB84B6B}"/>
              </a:ext>
            </a:extLst>
          </p:cNvPr>
          <p:cNvGrpSpPr/>
          <p:nvPr/>
        </p:nvGrpSpPr>
        <p:grpSpPr>
          <a:xfrm>
            <a:off x="1251078" y="587734"/>
            <a:ext cx="16278225" cy="9111532"/>
            <a:chOff x="0" y="0"/>
            <a:chExt cx="21704300" cy="12148710"/>
          </a:xfrm>
        </p:grpSpPr>
        <p:sp>
          <p:nvSpPr>
            <p:cNvPr id="3" name="AutoShape 3">
              <a:extLst>
                <a:ext uri="{FF2B5EF4-FFF2-40B4-BE49-F238E27FC236}">
                  <a16:creationId xmlns:a16="http://schemas.microsoft.com/office/drawing/2014/main" id="{9CA1EC38-C1BB-2A12-EFAA-86A336321F61}"/>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FF2B5EF4-FFF2-40B4-BE49-F238E27FC236}">
                  <a16:creationId xmlns:a16="http://schemas.microsoft.com/office/drawing/2014/main" id="{D8963C6D-5AD2-CBD5-2735-6518E9A009C4}"/>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CD8DB48F-91CE-5BA2-1472-1EB432E024A9}"/>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50F7E4BA-42D5-D4D2-1DF3-E5451B4C143F}"/>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D019AF97-0829-D0F6-0453-2BDE3C4C8643}"/>
              </a:ext>
            </a:extLst>
          </p:cNvPr>
          <p:cNvGrpSpPr/>
          <p:nvPr/>
        </p:nvGrpSpPr>
        <p:grpSpPr>
          <a:xfrm rot="3599999">
            <a:off x="-5468296" y="3474316"/>
            <a:ext cx="12642307" cy="6360908"/>
            <a:chOff x="0" y="0"/>
            <a:chExt cx="3329661" cy="1675301"/>
          </a:xfrm>
        </p:grpSpPr>
        <p:sp>
          <p:nvSpPr>
            <p:cNvPr id="8" name="Freeform 8">
              <a:extLst>
                <a:ext uri="{FF2B5EF4-FFF2-40B4-BE49-F238E27FC236}">
                  <a16:creationId xmlns:a16="http://schemas.microsoft.com/office/drawing/2014/main" id="{2AA87F50-4338-029A-922C-DAF19AD566D7}"/>
                </a:ext>
              </a:extLst>
            </p:cNvPr>
            <p:cNvSpPr/>
            <p:nvPr/>
          </p:nvSpPr>
          <p:spPr>
            <a:xfrm>
              <a:off x="0" y="0"/>
              <a:ext cx="3329661" cy="1675301"/>
            </a:xfrm>
            <a:custGeom>
              <a:avLst/>
              <a:gdLst/>
              <a:ahLst/>
              <a:cxnLst/>
              <a:rect l="l" t="t" r="r" b="b"/>
              <a:pathLst>
                <a:path w="3329661" h="1675301">
                  <a:moveTo>
                    <a:pt x="0" y="0"/>
                  </a:moveTo>
                  <a:lnTo>
                    <a:pt x="3329661" y="0"/>
                  </a:lnTo>
                  <a:lnTo>
                    <a:pt x="3329661" y="1675301"/>
                  </a:lnTo>
                  <a:lnTo>
                    <a:pt x="0" y="1675301"/>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03CAF103-4220-2DD3-D7DA-8AADE01A7284}"/>
                </a:ext>
              </a:extLst>
            </p:cNvPr>
            <p:cNvSpPr txBox="1"/>
            <p:nvPr/>
          </p:nvSpPr>
          <p:spPr>
            <a:xfrm>
              <a:off x="0" y="-47625"/>
              <a:ext cx="812800" cy="860425"/>
            </a:xfrm>
            <a:prstGeom prst="rect">
              <a:avLst/>
            </a:prstGeom>
          </p:spPr>
          <p:txBody>
            <a:bodyPr lIns="60960" tIns="60960" rIns="60960" bIns="60960" rtlCol="0" anchor="ctr"/>
            <a:lstStyle/>
            <a:p>
              <a:pPr marL="0" marR="0" lvl="0" indent="0" algn="ctr" defTabSz="914400" rtl="0" eaLnBrk="1" fontAlgn="auto" latinLnBrk="0" hangingPunct="1">
                <a:lnSpc>
                  <a:spcPts val="274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F55E8511-C220-DC3E-E9D8-38EAB1AF562B}"/>
              </a:ext>
            </a:extLst>
          </p:cNvPr>
          <p:cNvSpPr txBox="1"/>
          <p:nvPr/>
        </p:nvSpPr>
        <p:spPr>
          <a:xfrm>
            <a:off x="13605713" y="7960406"/>
            <a:ext cx="3765648" cy="1438809"/>
          </a:xfrm>
          <a:prstGeom prst="rect">
            <a:avLst/>
          </a:prstGeom>
        </p:spPr>
        <p:txBody>
          <a:bodyPr lIns="0" tIns="0" rIns="0" bIns="0" rtlCol="0" anchor="t">
            <a:spAutoFit/>
          </a:bodyPr>
          <a:lstStyle/>
          <a:p>
            <a:pPr marL="0" marR="0" lvl="0" indent="0" algn="r" defTabSz="914400" rtl="0" eaLnBrk="1" fontAlgn="auto" latinLnBrk="0" hangingPunct="1">
              <a:lnSpc>
                <a:spcPts val="10949"/>
              </a:lnSpc>
              <a:spcBef>
                <a:spcPts val="0"/>
              </a:spcBef>
              <a:spcAft>
                <a:spcPts val="0"/>
              </a:spcAft>
              <a:buClrTx/>
              <a:buSzTx/>
              <a:buFontTx/>
              <a:buNone/>
              <a:tabLst/>
              <a:defRPr/>
            </a:pPr>
            <a:r>
              <a:rPr kumimoji="0" lang="en-US" sz="10428" b="0" i="0" u="none" strike="noStrike" kern="1200" cap="none" spc="208" normalizeH="0" baseline="0" noProof="0" dirty="0">
                <a:ln>
                  <a:noFill/>
                </a:ln>
                <a:solidFill>
                  <a:srgbClr val="FFFFFF"/>
                </a:solidFill>
                <a:effectLst/>
                <a:uLnTx/>
                <a:uFillTx/>
                <a:latin typeface="Bebas Neue Cyrillic"/>
                <a:ea typeface="+mn-ea"/>
                <a:cs typeface="+mn-cs"/>
              </a:rPr>
              <a:t>CLR</a:t>
            </a:r>
          </a:p>
        </p:txBody>
      </p:sp>
      <p:sp>
        <p:nvSpPr>
          <p:cNvPr id="11" name="TextBox 11">
            <a:extLst>
              <a:ext uri="{FF2B5EF4-FFF2-40B4-BE49-F238E27FC236}">
                <a16:creationId xmlns:a16="http://schemas.microsoft.com/office/drawing/2014/main" id="{BE367E73-6745-EA04-8CB7-49771A7396BE}"/>
              </a:ext>
            </a:extLst>
          </p:cNvPr>
          <p:cNvSpPr txBox="1"/>
          <p:nvPr/>
        </p:nvSpPr>
        <p:spPr>
          <a:xfrm>
            <a:off x="12196792" y="9126128"/>
            <a:ext cx="5308698" cy="526466"/>
          </a:xfrm>
          <a:prstGeom prst="rect">
            <a:avLst/>
          </a:prstGeom>
        </p:spPr>
        <p:txBody>
          <a:bodyPr lIns="0" tIns="0" rIns="0" bIns="0" rtlCol="0" anchor="t">
            <a:spAutoFit/>
          </a:bodyPr>
          <a:lstStyle/>
          <a:p>
            <a:pPr marL="0" marR="0" lvl="0" indent="0" algn="r" defTabSz="914400" rtl="0" eaLnBrk="1" fontAlgn="auto" latinLnBrk="0" hangingPunct="1">
              <a:lnSpc>
                <a:spcPts val="4267"/>
              </a:lnSpc>
              <a:spcBef>
                <a:spcPts val="0"/>
              </a:spcBef>
              <a:spcAft>
                <a:spcPts val="0"/>
              </a:spcAft>
              <a:buClrTx/>
              <a:buSzTx/>
              <a:buFontTx/>
              <a:buNone/>
              <a:tabLst/>
              <a:defRPr/>
            </a:pPr>
            <a:r>
              <a:rPr kumimoji="0" lang="en-US" sz="3048" b="0" i="0" u="none" strike="noStrike" kern="1200" cap="none" spc="97" normalizeH="0" baseline="0" noProof="0" dirty="0">
                <a:ln>
                  <a:noFill/>
                </a:ln>
                <a:solidFill>
                  <a:srgbClr val="FFFFFF"/>
                </a:solidFill>
                <a:effectLst/>
                <a:uLnTx/>
                <a:uFillTx/>
                <a:latin typeface="Roboto Condensed"/>
                <a:ea typeface="+mn-ea"/>
                <a:cs typeface="+mn-cs"/>
              </a:rPr>
              <a:t>#FORWARDTOGETHER</a:t>
            </a:r>
          </a:p>
        </p:txBody>
      </p:sp>
      <p:sp>
        <p:nvSpPr>
          <p:cNvPr id="13" name="TextBox 13">
            <a:extLst>
              <a:ext uri="{FF2B5EF4-FFF2-40B4-BE49-F238E27FC236}">
                <a16:creationId xmlns:a16="http://schemas.microsoft.com/office/drawing/2014/main" id="{DFE4F856-55EE-08C3-AF23-3C69AC6C7C82}"/>
              </a:ext>
            </a:extLst>
          </p:cNvPr>
          <p:cNvSpPr txBox="1"/>
          <p:nvPr/>
        </p:nvSpPr>
        <p:spPr>
          <a:xfrm>
            <a:off x="3271805" y="2157882"/>
            <a:ext cx="13822640" cy="4232377"/>
          </a:xfrm>
          <a:prstGeom prst="rect">
            <a:avLst/>
          </a:prstGeom>
        </p:spPr>
        <p:txBody>
          <a:bodyPr wrap="square" lIns="0" tIns="0" rIns="0" bIns="0" rtlCol="0" anchor="t">
            <a:spAutoFit/>
          </a:bodyPr>
          <a:lstStyle/>
          <a:p>
            <a:pPr marL="0" marR="0" lvl="0" indent="0" algn="ctr" defTabSz="914400" rtl="0" eaLnBrk="1" fontAlgn="auto" latinLnBrk="0" hangingPunct="1">
              <a:lnSpc>
                <a:spcPts val="10952"/>
              </a:lnSpc>
              <a:spcBef>
                <a:spcPts val="0"/>
              </a:spcBef>
              <a:spcAft>
                <a:spcPts val="0"/>
              </a:spcAft>
              <a:buClrTx/>
              <a:buSzTx/>
              <a:buFontTx/>
              <a:buNone/>
              <a:tabLst/>
              <a:defRPr/>
            </a:pPr>
            <a:r>
              <a:rPr kumimoji="0" lang="en-US" sz="10430" b="0" i="0" u="none" strike="noStrike" kern="1200" cap="none" spc="208" normalizeH="0" baseline="0" noProof="0" dirty="0">
                <a:ln>
                  <a:noFill/>
                </a:ln>
                <a:solidFill>
                  <a:srgbClr val="FFFFFF"/>
                </a:solidFill>
                <a:effectLst/>
                <a:uLnTx/>
                <a:uFillTx/>
                <a:latin typeface="+mj-lt"/>
                <a:ea typeface="+mn-ea"/>
                <a:cs typeface="+mn-cs"/>
              </a:rPr>
              <a:t>OTHER FUNDS REVENUE SUMMARIES AND EXPENDITURES</a:t>
            </a:r>
          </a:p>
        </p:txBody>
      </p:sp>
      <p:sp>
        <p:nvSpPr>
          <p:cNvPr id="14" name="Freeform 14">
            <a:extLst>
              <a:ext uri="{FF2B5EF4-FFF2-40B4-BE49-F238E27FC236}">
                <a16:creationId xmlns:a16="http://schemas.microsoft.com/office/drawing/2014/main" id="{BEBBDDD5-AE08-2ABF-4930-71934DDA1900}"/>
              </a:ext>
            </a:extLst>
          </p:cNvPr>
          <p:cNvSpPr/>
          <p:nvPr/>
        </p:nvSpPr>
        <p:spPr>
          <a:xfrm>
            <a:off x="525601" y="7675457"/>
            <a:ext cx="2746203" cy="2273895"/>
          </a:xfrm>
          <a:custGeom>
            <a:avLst/>
            <a:gdLst/>
            <a:ahLst/>
            <a:cxnLst/>
            <a:rect l="l" t="t" r="r" b="b"/>
            <a:pathLst>
              <a:path w="2746203" h="2273895">
                <a:moveTo>
                  <a:pt x="0" y="0"/>
                </a:moveTo>
                <a:lnTo>
                  <a:pt x="2746202" y="0"/>
                </a:lnTo>
                <a:lnTo>
                  <a:pt x="2746202" y="2273895"/>
                </a:lnTo>
                <a:lnTo>
                  <a:pt x="0" y="2273895"/>
                </a:lnTo>
                <a:lnTo>
                  <a:pt x="0" y="0"/>
                </a:lnTo>
                <a:close/>
              </a:path>
            </a:pathLst>
          </a:custGeom>
          <a:blipFill>
            <a:blip r:embed="rId2"/>
            <a:stretch>
              <a:fillRect b="-5049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9718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E4F15-D5B6-F8C2-69F2-0859B25922C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AA4728-951B-85D8-F5E5-DB94F730453A}"/>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E3CA5C18-DE5E-AC73-25F5-BF3D7857058A}"/>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4721AB16-783B-0EDD-6CD5-966CC84D535C}"/>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EA1ADA4D-D605-5837-3988-C0D6F8527DA4}"/>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0B1D2354-389A-0E7F-3FA3-B54FB9C944B3}"/>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6DA4AF0E-8D6F-40C7-CA06-320128E90E3C}"/>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275C54F3-6DF0-43FA-3F12-BEB2BA1474EA}"/>
              </a:ext>
            </a:extLst>
          </p:cNvPr>
          <p:cNvSpPr txBox="1"/>
          <p:nvPr/>
        </p:nvSpPr>
        <p:spPr>
          <a:xfrm>
            <a:off x="10256208" y="8165140"/>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6D3189F8-11FA-8C26-91E8-F2090574C1C7}"/>
              </a:ext>
            </a:extLst>
          </p:cNvPr>
          <p:cNvSpPr txBox="1"/>
          <p:nvPr/>
        </p:nvSpPr>
        <p:spPr>
          <a:xfrm>
            <a:off x="11684471"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8B7E20E7-4973-9172-2639-F32B16BB4F57}"/>
              </a:ext>
            </a:extLst>
          </p:cNvPr>
          <p:cNvSpPr txBox="1"/>
          <p:nvPr/>
        </p:nvSpPr>
        <p:spPr>
          <a:xfrm>
            <a:off x="1028698" y="563921"/>
            <a:ext cx="16230601"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STREET FUND – REVENUE FORECAST 2024 - 2026</a:t>
            </a:r>
          </a:p>
        </p:txBody>
      </p:sp>
      <p:sp>
        <p:nvSpPr>
          <p:cNvPr id="12" name="TextBox 11">
            <a:extLst>
              <a:ext uri="{FF2B5EF4-FFF2-40B4-BE49-F238E27FC236}">
                <a16:creationId xmlns:a16="http://schemas.microsoft.com/office/drawing/2014/main" id="{B9ED562E-14D3-C0F0-855C-94F22DE8E989}"/>
              </a:ext>
            </a:extLst>
          </p:cNvPr>
          <p:cNvSpPr txBox="1"/>
          <p:nvPr/>
        </p:nvSpPr>
        <p:spPr>
          <a:xfrm>
            <a:off x="1052581" y="5143500"/>
            <a:ext cx="16145919"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Property Tax includes the road tax millage and an allocation of Act 9 payments in lieu of taxes.  The growth rate in the road tax is 3.2% based on information obtained from the Pulaski County Assessor’s Office.</a:t>
            </a:r>
          </a:p>
          <a:p>
            <a:pPr marL="342900" indent="-342900">
              <a:buFont typeface="Wingdings" panose="05000000000000000000" pitchFamily="2" charset="2"/>
              <a:buChar char="Ø"/>
            </a:pPr>
            <a:r>
              <a:rPr lang="en-US" sz="2400" dirty="0"/>
              <a:t>The current forecast for State Tax Turnback at year-end is approximately $16.8 million.  The 2026 budget assumes a flattening of the revenues from this revenue source.</a:t>
            </a:r>
          </a:p>
        </p:txBody>
      </p:sp>
      <p:pic>
        <p:nvPicPr>
          <p:cNvPr id="8" name="Picture 7">
            <a:extLst>
              <a:ext uri="{FF2B5EF4-FFF2-40B4-BE49-F238E27FC236}">
                <a16:creationId xmlns:a16="http://schemas.microsoft.com/office/drawing/2014/main" id="{1D738532-4D99-1B50-407E-EF06452AC685}"/>
              </a:ext>
            </a:extLst>
          </p:cNvPr>
          <p:cNvPicPr>
            <a:picLocks noChangeAspect="1"/>
          </p:cNvPicPr>
          <p:nvPr/>
        </p:nvPicPr>
        <p:blipFill>
          <a:blip r:embed="rId3"/>
          <a:stretch>
            <a:fillRect/>
          </a:stretch>
        </p:blipFill>
        <p:spPr>
          <a:xfrm>
            <a:off x="1052580" y="1487251"/>
            <a:ext cx="14876859" cy="3609578"/>
          </a:xfrm>
          <a:prstGeom prst="rect">
            <a:avLst/>
          </a:prstGeom>
        </p:spPr>
      </p:pic>
    </p:spTree>
    <p:extLst>
      <p:ext uri="{BB962C8B-B14F-4D97-AF65-F5344CB8AC3E}">
        <p14:creationId xmlns:p14="http://schemas.microsoft.com/office/powerpoint/2010/main" val="932794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73983-558B-EDEC-A900-67D70EB92F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E6A6F6-8526-5841-DB96-0A0D4BD353D9}"/>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0930676A-8A36-00CE-659E-DB1304CDBBFA}"/>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7481CDE1-B6C0-DCAF-1B64-C93BF22154A8}"/>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41B2C992-0993-FB8F-DB8C-E6E34A039C27}"/>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B031A6C9-5198-79C6-D68F-647F30DA412D}"/>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B9EFE191-E5C6-C615-2124-DC4F1C50D2A9}"/>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CFDD92C4-875C-D336-334E-3CB283508170}"/>
              </a:ext>
            </a:extLst>
          </p:cNvPr>
          <p:cNvSpPr txBox="1"/>
          <p:nvPr/>
        </p:nvSpPr>
        <p:spPr>
          <a:xfrm>
            <a:off x="10256209" y="8156227"/>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A56F0605-A9EC-DF76-79F5-1450C1DD0714}"/>
              </a:ext>
            </a:extLst>
          </p:cNvPr>
          <p:cNvSpPr txBox="1"/>
          <p:nvPr/>
        </p:nvSpPr>
        <p:spPr>
          <a:xfrm>
            <a:off x="11708353" y="912264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12241767-737C-63F2-31F2-A6C8B00907DC}"/>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STREET FUND – EXPENDITURE FORECAST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2023 - 2025</a:t>
            </a:r>
          </a:p>
        </p:txBody>
      </p:sp>
      <p:sp>
        <p:nvSpPr>
          <p:cNvPr id="12" name="TextBox 11">
            <a:extLst>
              <a:ext uri="{FF2B5EF4-FFF2-40B4-BE49-F238E27FC236}">
                <a16:creationId xmlns:a16="http://schemas.microsoft.com/office/drawing/2014/main" id="{5CA0D0E5-10E2-2825-8678-9229596DDEA1}"/>
              </a:ext>
            </a:extLst>
          </p:cNvPr>
          <p:cNvSpPr txBox="1"/>
          <p:nvPr/>
        </p:nvSpPr>
        <p:spPr>
          <a:xfrm>
            <a:off x="1047229" y="6034487"/>
            <a:ext cx="16145919"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a:t>As noted in the Personnel highlights earlier, AFSCME personnel will continue step and grade progression, and all non-uniform employees will receive a 1.75% increase.  In addition, health insurance costs were increased by approximately 7%.</a:t>
            </a:r>
          </a:p>
          <a:p>
            <a:pPr marL="342900" indent="-342900">
              <a:buFont typeface="Wingdings" panose="05000000000000000000" pitchFamily="2" charset="2"/>
              <a:buChar char="Ø"/>
            </a:pPr>
            <a:r>
              <a:rPr lang="en-US" sz="2400"/>
              <a:t>Fleet cost increases were discussed previously.  </a:t>
            </a:r>
          </a:p>
          <a:p>
            <a:pPr marL="342900" indent="-342900">
              <a:buFont typeface="Wingdings" panose="05000000000000000000" pitchFamily="2" charset="2"/>
              <a:buChar char="Ø"/>
            </a:pPr>
            <a:r>
              <a:rPr lang="en-US" sz="2400"/>
              <a:t>The detail of Transfers Out is reflected on the following slide.</a:t>
            </a:r>
          </a:p>
        </p:txBody>
      </p:sp>
      <p:pic>
        <p:nvPicPr>
          <p:cNvPr id="8" name="Picture 7">
            <a:extLst>
              <a:ext uri="{FF2B5EF4-FFF2-40B4-BE49-F238E27FC236}">
                <a16:creationId xmlns:a16="http://schemas.microsoft.com/office/drawing/2014/main" id="{72F88962-85A8-5697-FB5C-A9E3727E0114}"/>
              </a:ext>
            </a:extLst>
          </p:cNvPr>
          <p:cNvPicPr>
            <a:picLocks noChangeAspect="1"/>
          </p:cNvPicPr>
          <p:nvPr/>
        </p:nvPicPr>
        <p:blipFill>
          <a:blip r:embed="rId3"/>
          <a:stretch>
            <a:fillRect/>
          </a:stretch>
        </p:blipFill>
        <p:spPr>
          <a:xfrm>
            <a:off x="981076" y="2410580"/>
            <a:ext cx="14678022" cy="3629181"/>
          </a:xfrm>
          <a:prstGeom prst="rect">
            <a:avLst/>
          </a:prstGeom>
        </p:spPr>
      </p:pic>
    </p:spTree>
    <p:extLst>
      <p:ext uri="{BB962C8B-B14F-4D97-AF65-F5344CB8AC3E}">
        <p14:creationId xmlns:p14="http://schemas.microsoft.com/office/powerpoint/2010/main" val="2197217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D332C-EC36-6977-3511-DA856F0FE64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17BEF6-3575-E646-DAB4-6A77D4967DBA}"/>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EFD94C4B-A802-8C85-6D79-F58D859CD742}"/>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1664DEF5-3FEF-5EDE-E9C8-DA6A0FBC5405}"/>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FBF0EB01-B162-467F-26E2-58FD62993B97}"/>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2CE613E6-BAA4-1669-F62F-DDCF638D5972}"/>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D985199F-D8C3-3116-7083-9337F60933A1}"/>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54FAE47F-DC6B-ABEE-8807-193037DAE95F}"/>
              </a:ext>
            </a:extLst>
          </p:cNvPr>
          <p:cNvSpPr txBox="1"/>
          <p:nvPr/>
        </p:nvSpPr>
        <p:spPr>
          <a:xfrm>
            <a:off x="10256209" y="813560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FF9E413B-826B-C1F4-3EF1-ACF5B817AF00}"/>
              </a:ext>
            </a:extLst>
          </p:cNvPr>
          <p:cNvSpPr txBox="1"/>
          <p:nvPr/>
        </p:nvSpPr>
        <p:spPr>
          <a:xfrm>
            <a:off x="11708352"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30838FF3-8EAD-398E-8813-4F1AA1F7C8A7}"/>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STREET FUND – TRANSFERS 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2024 - 2026</a:t>
            </a:r>
          </a:p>
        </p:txBody>
      </p:sp>
      <p:sp>
        <p:nvSpPr>
          <p:cNvPr id="12" name="TextBox 11">
            <a:extLst>
              <a:ext uri="{FF2B5EF4-FFF2-40B4-BE49-F238E27FC236}">
                <a16:creationId xmlns:a16="http://schemas.microsoft.com/office/drawing/2014/main" id="{32DC5462-DC20-E8D1-B689-55183D5F10D5}"/>
              </a:ext>
            </a:extLst>
          </p:cNvPr>
          <p:cNvSpPr txBox="1"/>
          <p:nvPr/>
        </p:nvSpPr>
        <p:spPr>
          <a:xfrm>
            <a:off x="1133565" y="7019203"/>
            <a:ext cx="16145919"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Street Fund Transfers Out of </a:t>
            </a:r>
            <a:r>
              <a:rPr lang="en-US" sz="2400" b="1" dirty="0"/>
              <a:t>$3,299,327 </a:t>
            </a:r>
            <a:r>
              <a:rPr lang="en-US" sz="2400" dirty="0"/>
              <a:t>includes funding for vehicle and equipment replacement, continuation of rights of way mowing and re-entry projects.  The allocation for administrative overhead has been increased by $8,371.  </a:t>
            </a:r>
          </a:p>
        </p:txBody>
      </p:sp>
      <p:pic>
        <p:nvPicPr>
          <p:cNvPr id="8" name="Picture 7">
            <a:extLst>
              <a:ext uri="{FF2B5EF4-FFF2-40B4-BE49-F238E27FC236}">
                <a16:creationId xmlns:a16="http://schemas.microsoft.com/office/drawing/2014/main" id="{59303F48-024A-D13A-1458-85918D9FEA24}"/>
              </a:ext>
            </a:extLst>
          </p:cNvPr>
          <p:cNvPicPr>
            <a:picLocks noChangeAspect="1"/>
          </p:cNvPicPr>
          <p:nvPr/>
        </p:nvPicPr>
        <p:blipFill>
          <a:blip r:embed="rId3"/>
          <a:stretch>
            <a:fillRect/>
          </a:stretch>
        </p:blipFill>
        <p:spPr>
          <a:xfrm>
            <a:off x="1004888" y="2337553"/>
            <a:ext cx="11517310" cy="4740117"/>
          </a:xfrm>
          <a:prstGeom prst="rect">
            <a:avLst/>
          </a:prstGeom>
        </p:spPr>
      </p:pic>
    </p:spTree>
    <p:extLst>
      <p:ext uri="{BB962C8B-B14F-4D97-AF65-F5344CB8AC3E}">
        <p14:creationId xmlns:p14="http://schemas.microsoft.com/office/powerpoint/2010/main" val="3844490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E8DC5-FCB8-091B-EA53-815310B280F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49FA8F5-AF8A-762C-3E38-ABE41BA05115}"/>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A7A38927-F31E-BA40-ADAF-55E45D396D76}"/>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0B154C4B-FA61-F810-00E0-FADE37116681}"/>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1238B1CC-862F-3F7F-3717-9AD3FA5426DC}"/>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FC45E1FF-7FB8-4B86-7AF5-D124A7903F44}"/>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B35F4702-D4CD-4310-8254-73C2E6BDBADC}"/>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F8EEEB97-0DAC-9D9D-0B6D-E17D2C0A5089}"/>
              </a:ext>
            </a:extLst>
          </p:cNvPr>
          <p:cNvSpPr txBox="1"/>
          <p:nvPr/>
        </p:nvSpPr>
        <p:spPr>
          <a:xfrm>
            <a:off x="10256208" y="8184235"/>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13AA482F-9638-19D0-AB35-0303FF6F48C4}"/>
              </a:ext>
            </a:extLst>
          </p:cNvPr>
          <p:cNvSpPr txBox="1"/>
          <p:nvPr/>
        </p:nvSpPr>
        <p:spPr>
          <a:xfrm>
            <a:off x="11684471"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EEDEC274-56C8-E5FA-3C62-50A4D11588B8}"/>
              </a:ext>
            </a:extLst>
          </p:cNvPr>
          <p:cNvSpPr txBox="1"/>
          <p:nvPr/>
        </p:nvSpPr>
        <p:spPr>
          <a:xfrm>
            <a:off x="1028698" y="563921"/>
            <a:ext cx="16230601"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WASTE DISPOSAL FUND – REVENUE FORECAST 2024 - 2026</a:t>
            </a:r>
          </a:p>
        </p:txBody>
      </p:sp>
      <p:sp>
        <p:nvSpPr>
          <p:cNvPr id="12" name="TextBox 11">
            <a:extLst>
              <a:ext uri="{FF2B5EF4-FFF2-40B4-BE49-F238E27FC236}">
                <a16:creationId xmlns:a16="http://schemas.microsoft.com/office/drawing/2014/main" id="{F26ECBE7-4005-4B7A-6C4F-666C1C99FA93}"/>
              </a:ext>
            </a:extLst>
          </p:cNvPr>
          <p:cNvSpPr txBox="1"/>
          <p:nvPr/>
        </p:nvSpPr>
        <p:spPr>
          <a:xfrm>
            <a:off x="1071038" y="5624151"/>
            <a:ext cx="16145919" cy="310854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increase in Sanitation Fees, Landfill Fees, Yard Waste and Compost is based on incremental growth in the number of customers year over year.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decline in investment income is a result of decreased interest rates reducing overall investment income for the City.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The decline in Miscellaneous Revenue and Transfers In is a result of one-time transactions related to capital assets paid for from General Government Resources being move to the Waste Disposal Fund and from a FEMA reimbursement related to the 2023 Tornado.</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7719DD89-1F23-8AB4-7FA0-BBC81F6C9E4C}"/>
              </a:ext>
            </a:extLst>
          </p:cNvPr>
          <p:cNvPicPr>
            <a:picLocks noChangeAspect="1"/>
          </p:cNvPicPr>
          <p:nvPr/>
        </p:nvPicPr>
        <p:blipFill>
          <a:blip r:embed="rId3"/>
          <a:stretch>
            <a:fillRect/>
          </a:stretch>
        </p:blipFill>
        <p:spPr>
          <a:xfrm>
            <a:off x="1071038" y="2224448"/>
            <a:ext cx="9520762" cy="3437680"/>
          </a:xfrm>
          <a:prstGeom prst="rect">
            <a:avLst/>
          </a:prstGeom>
        </p:spPr>
      </p:pic>
    </p:spTree>
    <p:extLst>
      <p:ext uri="{BB962C8B-B14F-4D97-AF65-F5344CB8AC3E}">
        <p14:creationId xmlns:p14="http://schemas.microsoft.com/office/powerpoint/2010/main" val="122307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2103F-48BD-FA6F-E028-1E323AF8DDE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9171EC-12AD-EBF9-55AD-C4EA74379607}"/>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F264804B-D275-889A-F109-56082334F2CA}"/>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799293DE-567E-B335-9285-C09D378FEBCA}"/>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200963C3-7672-8704-228B-E87485D4255F}"/>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1CD022D1-D657-FB9A-E0BC-A715E18765BA}"/>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4110E3D5-28C3-82DE-144C-C26765299D7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C6EF2328-5008-B228-E5AD-DF5F502ADC46}"/>
              </a:ext>
            </a:extLst>
          </p:cNvPr>
          <p:cNvSpPr txBox="1"/>
          <p:nvPr/>
        </p:nvSpPr>
        <p:spPr>
          <a:xfrm>
            <a:off x="10280022" y="8112271"/>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2053ED59-3ACF-706A-FFD9-763194746CF0}"/>
              </a:ext>
            </a:extLst>
          </p:cNvPr>
          <p:cNvSpPr txBox="1"/>
          <p:nvPr/>
        </p:nvSpPr>
        <p:spPr>
          <a:xfrm>
            <a:off x="11732165" y="9103620"/>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BAB4C224-C8D3-2210-1D23-20DC565D86DA}"/>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FACTORS IMPACTING BUDGET PREPARATION</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E3DFE1A2-20BF-9B29-53B4-7479A76F8EC6}"/>
              </a:ext>
            </a:extLst>
          </p:cNvPr>
          <p:cNvSpPr txBox="1"/>
          <p:nvPr/>
        </p:nvSpPr>
        <p:spPr>
          <a:xfrm>
            <a:off x="1052581" y="1790700"/>
            <a:ext cx="15559019" cy="550920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400" dirty="0"/>
              <a:t>Sales Tax (the largest revenue source) is outpacing budget and is forecast to grow by 0.75% over 2025 projections in 2026</a:t>
            </a:r>
            <a:endParaRPr lang="en-US" sz="4400">
              <a:ea typeface="Calibri"/>
              <a:cs typeface="Calibri"/>
            </a:endParaRPr>
          </a:p>
          <a:p>
            <a:pPr marL="285750" indent="-285750">
              <a:buFont typeface="Wingdings" panose="05000000000000000000" pitchFamily="2" charset="2"/>
              <a:buChar char="Ø"/>
            </a:pPr>
            <a:r>
              <a:rPr lang="en-US" sz="4400" dirty="0"/>
              <a:t>Implementing requirements in agreed upon union contracts</a:t>
            </a:r>
            <a:endParaRPr lang="en-US" sz="4400" dirty="0">
              <a:ea typeface="Calibri"/>
              <a:cs typeface="Calibri"/>
            </a:endParaRPr>
          </a:p>
          <a:p>
            <a:pPr marL="742950" lvl="1" indent="-285750">
              <a:buFont typeface="Wingdings" panose="05000000000000000000" pitchFamily="2" charset="2"/>
              <a:buChar char="Ø"/>
            </a:pPr>
            <a:r>
              <a:rPr lang="en-US" sz="4400" dirty="0">
                <a:ea typeface="Calibri"/>
                <a:cs typeface="Calibri"/>
              </a:rPr>
              <a:t>5% Salary increases for Police and Fire Uniformed positions</a:t>
            </a:r>
          </a:p>
          <a:p>
            <a:pPr marL="742950" lvl="1" indent="-285750">
              <a:buFont typeface="Wingdings" panose="05000000000000000000" pitchFamily="2" charset="2"/>
              <a:buChar char="Ø"/>
            </a:pPr>
            <a:r>
              <a:rPr lang="en-US" sz="4400" dirty="0">
                <a:ea typeface="Calibri"/>
                <a:cs typeface="Calibri"/>
              </a:rPr>
              <a:t>Cancer Screening for Fire Uniformed positions</a:t>
            </a:r>
            <a:endParaRPr lang="en-US" sz="4400">
              <a:ea typeface="Calibri"/>
              <a:cs typeface="Calibri"/>
            </a:endParaRPr>
          </a:p>
          <a:p>
            <a:pPr marL="285750" indent="-285750">
              <a:buFont typeface="Wingdings" panose="05000000000000000000" pitchFamily="2" charset="2"/>
              <a:buChar char="Ø"/>
            </a:pPr>
            <a:r>
              <a:rPr lang="en-US" sz="4400" dirty="0"/>
              <a:t>Declining short-term interest rates </a:t>
            </a:r>
            <a:endParaRPr lang="en-US" sz="4400" dirty="0">
              <a:ea typeface="Calibri"/>
              <a:cs typeface="Calibri"/>
            </a:endParaRPr>
          </a:p>
          <a:p>
            <a:pPr marL="285750" indent="-285750">
              <a:buFont typeface="Wingdings" panose="05000000000000000000" pitchFamily="2" charset="2"/>
              <a:buChar char="Ø"/>
            </a:pPr>
            <a:r>
              <a:rPr lang="en-US" sz="4400" dirty="0"/>
              <a:t>Impacts of inflation and tariffs</a:t>
            </a:r>
            <a:endParaRPr lang="en-US" sz="4400" dirty="0">
              <a:ea typeface="Calibri"/>
              <a:cs typeface="Calibri"/>
            </a:endParaRPr>
          </a:p>
          <a:p>
            <a:pPr marL="285750" indent="-285750">
              <a:buFont typeface="Wingdings" panose="05000000000000000000" pitchFamily="2" charset="2"/>
              <a:buChar char="Ø"/>
            </a:pPr>
            <a:r>
              <a:rPr lang="en-US" sz="4400" dirty="0"/>
              <a:t>Increased geopolitical activity</a:t>
            </a:r>
            <a:endParaRPr lang="en-US" sz="4400" dirty="0">
              <a:ea typeface="Calibri"/>
              <a:cs typeface="Calibri"/>
            </a:endParaRPr>
          </a:p>
        </p:txBody>
      </p:sp>
    </p:spTree>
    <p:extLst>
      <p:ext uri="{BB962C8B-B14F-4D97-AF65-F5344CB8AC3E}">
        <p14:creationId xmlns:p14="http://schemas.microsoft.com/office/powerpoint/2010/main" val="10020528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128DF-1DA8-3C05-E3A1-07ADA002B4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8F6F0E4-9C2F-5AE9-BE9F-18724006E5ED}"/>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D45F624-F892-2BD5-5D7B-5520D4B6E004}"/>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52DB15E4-12D0-44C9-7F25-5F11622D3747}"/>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006AE9DE-4DE8-A008-8872-8D966F00E6AC}"/>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C3EE2EBB-47F9-1463-76A2-6346183965BD}"/>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95126EAB-0E72-FE6E-CF46-7D672CE25BF8}"/>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0334CB58-DE66-7379-A2C8-57AB58409068}"/>
              </a:ext>
            </a:extLst>
          </p:cNvPr>
          <p:cNvSpPr txBox="1"/>
          <p:nvPr/>
        </p:nvSpPr>
        <p:spPr>
          <a:xfrm>
            <a:off x="10256209" y="8169829"/>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19CA160F-2473-C47C-5302-7F04BDDC121C}"/>
              </a:ext>
            </a:extLst>
          </p:cNvPr>
          <p:cNvSpPr txBox="1"/>
          <p:nvPr/>
        </p:nvSpPr>
        <p:spPr>
          <a:xfrm>
            <a:off x="11708353"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84A9C835-B7C9-6A53-A545-1CC093462477}"/>
              </a:ext>
            </a:extLst>
          </p:cNvPr>
          <p:cNvSpPr txBox="1"/>
          <p:nvPr/>
        </p:nvSpPr>
        <p:spPr>
          <a:xfrm>
            <a:off x="1028698" y="563921"/>
            <a:ext cx="16230601"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WASTE DISPOSAL FUND – EXPENSE FORECAST 2023 - 2025</a:t>
            </a:r>
          </a:p>
        </p:txBody>
      </p:sp>
      <p:sp>
        <p:nvSpPr>
          <p:cNvPr id="12" name="TextBox 11">
            <a:extLst>
              <a:ext uri="{FF2B5EF4-FFF2-40B4-BE49-F238E27FC236}">
                <a16:creationId xmlns:a16="http://schemas.microsoft.com/office/drawing/2014/main" id="{67E6C7D5-E960-2ED2-D58A-E10B34E7950A}"/>
              </a:ext>
            </a:extLst>
          </p:cNvPr>
          <p:cNvSpPr txBox="1"/>
          <p:nvPr/>
        </p:nvSpPr>
        <p:spPr>
          <a:xfrm>
            <a:off x="1028698" y="6268412"/>
            <a:ext cx="16145919" cy="310854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2025 Waste Disposal Fund budget is balanced at </a:t>
            </a:r>
            <a:r>
              <a:rPr kumimoji="0" lang="en-US" sz="2800" b="1" i="0" u="none" strike="noStrike" kern="1200" cap="none" spc="0" normalizeH="0" baseline="0" noProof="0" dirty="0">
                <a:ln>
                  <a:noFill/>
                </a:ln>
                <a:solidFill>
                  <a:prstClr val="black"/>
                </a:solidFill>
                <a:effectLst/>
                <a:uLnTx/>
                <a:uFillTx/>
                <a:latin typeface="Calibri"/>
                <a:ea typeface="+mn-ea"/>
                <a:cs typeface="+mn-cs"/>
              </a:rPr>
              <a:t>$26,543,400</a:t>
            </a:r>
            <a:r>
              <a:rPr kumimoji="0" lang="en-US" sz="2800" i="0" u="none" strike="noStrike" kern="1200" cap="none" spc="0" normalizeH="0" baseline="0" noProof="0" dirty="0">
                <a:ln>
                  <a:noFill/>
                </a:ln>
                <a:solidFill>
                  <a:prstClr val="black"/>
                </a:solidFill>
                <a:effectLst/>
                <a:uLnTx/>
                <a:uFillTx/>
                <a:latin typeface="Calibri"/>
                <a:ea typeface="+mn-ea"/>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The increase in personnel costs is attributed to increased health insurance costs, step-and-grade progression and a 1.75% increase in non-uniform salaries and wages.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The change in Fleet expenses was described previously.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Closure and Post Closure is forecast based on tonnage deposited to the landfill.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Depreciation and amortization expenses are based on historical actual trends.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Transfers Out are shown in detail on the next slide.</a:t>
            </a:r>
          </a:p>
        </p:txBody>
      </p:sp>
      <p:pic>
        <p:nvPicPr>
          <p:cNvPr id="8" name="Picture 7">
            <a:extLst>
              <a:ext uri="{FF2B5EF4-FFF2-40B4-BE49-F238E27FC236}">
                <a16:creationId xmlns:a16="http://schemas.microsoft.com/office/drawing/2014/main" id="{16E2A15D-209E-5650-0D46-69BCB52B6B19}"/>
              </a:ext>
            </a:extLst>
          </p:cNvPr>
          <p:cNvPicPr>
            <a:picLocks noChangeAspect="1"/>
          </p:cNvPicPr>
          <p:nvPr/>
        </p:nvPicPr>
        <p:blipFill>
          <a:blip r:embed="rId3"/>
          <a:stretch>
            <a:fillRect/>
          </a:stretch>
        </p:blipFill>
        <p:spPr>
          <a:xfrm>
            <a:off x="1071039" y="2254896"/>
            <a:ext cx="15604056" cy="4091204"/>
          </a:xfrm>
          <a:prstGeom prst="rect">
            <a:avLst/>
          </a:prstGeom>
        </p:spPr>
      </p:pic>
    </p:spTree>
    <p:extLst>
      <p:ext uri="{BB962C8B-B14F-4D97-AF65-F5344CB8AC3E}">
        <p14:creationId xmlns:p14="http://schemas.microsoft.com/office/powerpoint/2010/main" val="3474567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1215-2BE7-AA5F-4E99-32AA09C9DE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D9F7B2C-487C-DEEE-2AA8-97F3B2ED3A33}"/>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45B95964-16EC-DFC6-5A76-CF4800AEB390}"/>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C5EA2F94-E11A-C624-34E6-81BF879C5462}"/>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C37CF42A-2D36-FB9B-425F-C8A81FC72B60}"/>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D93E9A1B-212B-F614-766B-4C541271AF2F}"/>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D412B173-1DFE-1B6D-3B3B-30880E01572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687FA40C-C8DC-5D00-DA9D-2F6939AC3621}"/>
              </a:ext>
            </a:extLst>
          </p:cNvPr>
          <p:cNvSpPr txBox="1"/>
          <p:nvPr/>
        </p:nvSpPr>
        <p:spPr>
          <a:xfrm>
            <a:off x="10256209" y="8195583"/>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079CA4CD-346E-BC45-A715-4E15B4125E31}"/>
              </a:ext>
            </a:extLst>
          </p:cNvPr>
          <p:cNvSpPr txBox="1"/>
          <p:nvPr/>
        </p:nvSpPr>
        <p:spPr>
          <a:xfrm>
            <a:off x="11684471"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E569BE24-A23E-86F3-1526-B3D021C020C8}"/>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WASTE DISPOSAL FUND – TRANSFERS 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2024 - 2026</a:t>
            </a:r>
          </a:p>
        </p:txBody>
      </p:sp>
      <p:sp>
        <p:nvSpPr>
          <p:cNvPr id="12" name="TextBox 11">
            <a:extLst>
              <a:ext uri="{FF2B5EF4-FFF2-40B4-BE49-F238E27FC236}">
                <a16:creationId xmlns:a16="http://schemas.microsoft.com/office/drawing/2014/main" id="{153ACED7-2441-C509-9E05-18747FD725E0}"/>
              </a:ext>
            </a:extLst>
          </p:cNvPr>
          <p:cNvSpPr txBox="1"/>
          <p:nvPr/>
        </p:nvSpPr>
        <p:spPr>
          <a:xfrm>
            <a:off x="981076" y="5462748"/>
            <a:ext cx="16145919"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Waste Disposal Fund Transfers Out of </a:t>
            </a:r>
            <a:r>
              <a:rPr kumimoji="0" lang="en-US" sz="2400" b="1" i="0" u="none" strike="noStrike" kern="1200" cap="none" spc="0" normalizeH="0" baseline="0" noProof="0" dirty="0">
                <a:ln>
                  <a:noFill/>
                </a:ln>
                <a:solidFill>
                  <a:prstClr val="black"/>
                </a:solidFill>
                <a:effectLst/>
                <a:uLnTx/>
                <a:uFillTx/>
                <a:latin typeface="Calibri"/>
                <a:ea typeface="+mn-ea"/>
                <a:cs typeface="+mn-cs"/>
              </a:rPr>
              <a:t>$2,313,177 </a:t>
            </a:r>
            <a:r>
              <a:rPr kumimoji="0" lang="en-US" sz="2400" b="0" i="0" u="none" strike="noStrike" kern="1200" cap="none" spc="0" normalizeH="0" baseline="0" noProof="0" dirty="0">
                <a:ln>
                  <a:noFill/>
                </a:ln>
                <a:solidFill>
                  <a:prstClr val="black"/>
                </a:solidFill>
                <a:effectLst/>
                <a:uLnTx/>
                <a:uFillTx/>
                <a:latin typeface="Calibri"/>
                <a:ea typeface="+mn-ea"/>
                <a:cs typeface="+mn-cs"/>
              </a:rPr>
              <a:t>includes funding for environmental youth, continuation of the anti-litter programs, and administrative overhead.  The allocation for administrative overhead has been increased by $114,284 to align with increased costs and the actual costs of providing administrative services to the Waste Disposal operations.  </a:t>
            </a:r>
          </a:p>
        </p:txBody>
      </p:sp>
      <p:pic>
        <p:nvPicPr>
          <p:cNvPr id="8" name="Picture 7">
            <a:extLst>
              <a:ext uri="{FF2B5EF4-FFF2-40B4-BE49-F238E27FC236}">
                <a16:creationId xmlns:a16="http://schemas.microsoft.com/office/drawing/2014/main" id="{9BA26503-9FDC-458C-6DE9-646A4BE42D20}"/>
              </a:ext>
            </a:extLst>
          </p:cNvPr>
          <p:cNvPicPr>
            <a:picLocks noChangeAspect="1"/>
          </p:cNvPicPr>
          <p:nvPr/>
        </p:nvPicPr>
        <p:blipFill>
          <a:blip r:embed="rId3"/>
          <a:stretch>
            <a:fillRect/>
          </a:stretch>
        </p:blipFill>
        <p:spPr>
          <a:xfrm>
            <a:off x="1076324" y="2353309"/>
            <a:ext cx="11966576" cy="3193076"/>
          </a:xfrm>
          <a:prstGeom prst="rect">
            <a:avLst/>
          </a:prstGeom>
        </p:spPr>
      </p:pic>
    </p:spTree>
    <p:extLst>
      <p:ext uri="{BB962C8B-B14F-4D97-AF65-F5344CB8AC3E}">
        <p14:creationId xmlns:p14="http://schemas.microsoft.com/office/powerpoint/2010/main" val="3116577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F2E15-83B0-D3A8-C61B-90BE703A11F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893094-BD8D-9995-8030-02B681B8D0D4}"/>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9B928C81-DEA8-9CC8-66B2-26B4E41CB7DA}"/>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2DFA82F7-58DC-0A5A-344E-8B2F924F5A56}"/>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44592726-403B-F5B9-1618-C22E50A36D65}"/>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4F8B67C1-5E09-83D4-9A80-A7CBFE64A926}"/>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77ABCAC4-43E3-EF0A-1FDF-3D61B4246E03}"/>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F0474751-5A9E-4B0F-C295-93F457DBABDA}"/>
              </a:ext>
            </a:extLst>
          </p:cNvPr>
          <p:cNvSpPr txBox="1"/>
          <p:nvPr/>
        </p:nvSpPr>
        <p:spPr>
          <a:xfrm>
            <a:off x="10213865" y="820424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71CA6F3C-AB15-81F6-E588-BE132523FB8F}"/>
              </a:ext>
            </a:extLst>
          </p:cNvPr>
          <p:cNvSpPr txBox="1"/>
          <p:nvPr/>
        </p:nvSpPr>
        <p:spPr>
          <a:xfrm>
            <a:off x="11687180"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33EB3681-862E-36FD-DBCB-8B515F4027C2}"/>
              </a:ext>
            </a:extLst>
          </p:cNvPr>
          <p:cNvSpPr txBox="1"/>
          <p:nvPr/>
        </p:nvSpPr>
        <p:spPr>
          <a:xfrm>
            <a:off x="1028698" y="563921"/>
            <a:ext cx="16230601"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FLEET SERVICES FUND – REVENUE FORECAST 2023 - 2025</a:t>
            </a:r>
          </a:p>
        </p:txBody>
      </p:sp>
      <p:sp>
        <p:nvSpPr>
          <p:cNvPr id="12" name="TextBox 11">
            <a:extLst>
              <a:ext uri="{FF2B5EF4-FFF2-40B4-BE49-F238E27FC236}">
                <a16:creationId xmlns:a16="http://schemas.microsoft.com/office/drawing/2014/main" id="{CA87FFD1-D686-0993-5930-188F96E04513}"/>
              </a:ext>
            </a:extLst>
          </p:cNvPr>
          <p:cNvSpPr txBox="1"/>
          <p:nvPr/>
        </p:nvSpPr>
        <p:spPr>
          <a:xfrm>
            <a:off x="1071044" y="5927130"/>
            <a:ext cx="16145919" cy="310854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Fleet Labor Cost revenues will increase due to increased costs associated with increased health insurance costs, and the 1.75% increase in non-uniform salaries and wages.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Fleet management costs see </a:t>
            </a:r>
            <a:r>
              <a:rPr lang="en-US" sz="2800" dirty="0">
                <a:solidFill>
                  <a:prstClr val="black"/>
                </a:solidFill>
                <a:latin typeface="Calibri"/>
              </a:rPr>
              <a:t>an increase as it includes the costs for insurance which was in Miscellaneous Revenues previously.  Additionally, insurance costs are expected to increase by $310,000.</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Fuel revenue declines due to a reduction in fuel costs and is more in line with actuals from 2023.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Insurance repairs increase due to expected increased insurance repairs both internally and externally.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Parts and User Fees are expected to increase as vehicles age and overall costs increase.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69815024-9082-1B81-08B8-83F64B989019}"/>
              </a:ext>
            </a:extLst>
          </p:cNvPr>
          <p:cNvPicPr>
            <a:picLocks noChangeAspect="1"/>
          </p:cNvPicPr>
          <p:nvPr/>
        </p:nvPicPr>
        <p:blipFill>
          <a:blip r:embed="rId3"/>
          <a:stretch>
            <a:fillRect/>
          </a:stretch>
        </p:blipFill>
        <p:spPr>
          <a:xfrm>
            <a:off x="1071037" y="2352425"/>
            <a:ext cx="14880162" cy="3679161"/>
          </a:xfrm>
          <a:prstGeom prst="rect">
            <a:avLst/>
          </a:prstGeom>
        </p:spPr>
      </p:pic>
    </p:spTree>
    <p:extLst>
      <p:ext uri="{BB962C8B-B14F-4D97-AF65-F5344CB8AC3E}">
        <p14:creationId xmlns:p14="http://schemas.microsoft.com/office/powerpoint/2010/main" val="3787682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9476-1985-3CBF-1A8D-072026FC2B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100FB4-E8C1-307B-A1E8-9A2D710E5016}"/>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EC6C60C-ED7B-E41B-46BC-3972B4ADEF5B}"/>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D4B65598-5C58-48B7-9BAC-F52279A88478}"/>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50C669C5-FCD9-4DF1-638D-6F8D463232D9}"/>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B2A43EBE-176B-5BCB-20B9-FA5B297DDB38}"/>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AEA8F3CD-C54D-76FA-2BB0-0188A1AC04A5}"/>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73B86E47-F412-0A1F-A3A9-655FC1AA3B75}"/>
              </a:ext>
            </a:extLst>
          </p:cNvPr>
          <p:cNvSpPr txBox="1"/>
          <p:nvPr/>
        </p:nvSpPr>
        <p:spPr>
          <a:xfrm>
            <a:off x="10256209" y="8177281"/>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D0366D16-AFBE-E06E-4890-8EB0D995AD1C}"/>
              </a:ext>
            </a:extLst>
          </p:cNvPr>
          <p:cNvSpPr txBox="1"/>
          <p:nvPr/>
        </p:nvSpPr>
        <p:spPr>
          <a:xfrm>
            <a:off x="11708351"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A40BAFF5-38C1-2239-6A56-D79967BF8D5C}"/>
              </a:ext>
            </a:extLst>
          </p:cNvPr>
          <p:cNvSpPr txBox="1"/>
          <p:nvPr/>
        </p:nvSpPr>
        <p:spPr>
          <a:xfrm>
            <a:off x="1028698" y="563921"/>
            <a:ext cx="16230601"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FLEET SERVICES FUND – EXPENSE FORECAST 2023 - 2025</a:t>
            </a:r>
          </a:p>
        </p:txBody>
      </p:sp>
      <p:sp>
        <p:nvSpPr>
          <p:cNvPr id="12" name="TextBox 11">
            <a:extLst>
              <a:ext uri="{FF2B5EF4-FFF2-40B4-BE49-F238E27FC236}">
                <a16:creationId xmlns:a16="http://schemas.microsoft.com/office/drawing/2014/main" id="{07AEA40F-B79F-1403-F9E0-D602D6C0E6A1}"/>
              </a:ext>
            </a:extLst>
          </p:cNvPr>
          <p:cNvSpPr txBox="1"/>
          <p:nvPr/>
        </p:nvSpPr>
        <p:spPr>
          <a:xfrm>
            <a:off x="1071038" y="5993144"/>
            <a:ext cx="16145919"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Fleet Services Budget is balanced at </a:t>
            </a:r>
            <a:r>
              <a:rPr kumimoji="0" lang="en-US" sz="2800" b="1" i="0" u="none" strike="noStrike" kern="1200" cap="none" spc="0" normalizeH="0" baseline="0" noProof="0" dirty="0">
                <a:ln>
                  <a:noFill/>
                </a:ln>
                <a:solidFill>
                  <a:prstClr val="black"/>
                </a:solidFill>
                <a:effectLst/>
                <a:uLnTx/>
                <a:uFillTx/>
                <a:latin typeface="Calibri"/>
                <a:ea typeface="+mn-ea"/>
                <a:cs typeface="+mn-cs"/>
              </a:rPr>
              <a:t>$18,418,930</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increase in personnel costs is attributed to increased health insurance costs, step-and-grade progression, and a 1.75% increase in non-uniform salaries and wages.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decline in fuel costs is a result of decreased overall fuel costs.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increase in contracts is due to contracted services for engine replacement, drivelines, hydraulic systems and the like.  </a:t>
            </a:r>
          </a:p>
        </p:txBody>
      </p:sp>
      <p:pic>
        <p:nvPicPr>
          <p:cNvPr id="8" name="Picture 7">
            <a:extLst>
              <a:ext uri="{FF2B5EF4-FFF2-40B4-BE49-F238E27FC236}">
                <a16:creationId xmlns:a16="http://schemas.microsoft.com/office/drawing/2014/main" id="{F150A33D-D20F-F6E4-4774-E47BD46B325C}"/>
              </a:ext>
            </a:extLst>
          </p:cNvPr>
          <p:cNvPicPr>
            <a:picLocks noChangeAspect="1"/>
          </p:cNvPicPr>
          <p:nvPr/>
        </p:nvPicPr>
        <p:blipFill>
          <a:blip r:embed="rId3"/>
          <a:stretch>
            <a:fillRect/>
          </a:stretch>
        </p:blipFill>
        <p:spPr>
          <a:xfrm>
            <a:off x="1071038" y="2277157"/>
            <a:ext cx="15676316" cy="3532691"/>
          </a:xfrm>
          <a:prstGeom prst="rect">
            <a:avLst/>
          </a:prstGeom>
        </p:spPr>
      </p:pic>
    </p:spTree>
    <p:extLst>
      <p:ext uri="{BB962C8B-B14F-4D97-AF65-F5344CB8AC3E}">
        <p14:creationId xmlns:p14="http://schemas.microsoft.com/office/powerpoint/2010/main" val="1980213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54AE1-1244-7069-7E15-0F6B032F3F3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750688A-B192-7809-397F-F81D3437D2D7}"/>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3E1EA764-9D6B-2FF8-175B-16D30DC6B6FE}"/>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29BA6B0E-7298-FBE3-583D-368B6F1540A3}"/>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5D568A7E-5D20-834F-14DA-93910B51FB09}"/>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28DE708D-ABE8-F4C5-E11B-38CCB483D5D0}"/>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BACF25BF-4165-D6C4-EB34-782681D26B38}"/>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E3A74DBA-E302-7693-60F0-908B09B20C24}"/>
              </a:ext>
            </a:extLst>
          </p:cNvPr>
          <p:cNvSpPr txBox="1"/>
          <p:nvPr/>
        </p:nvSpPr>
        <p:spPr>
          <a:xfrm>
            <a:off x="10256208" y="8209163"/>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40DEA9F2-366A-2F53-0C0B-DCE1D2B6FB2A}"/>
              </a:ext>
            </a:extLst>
          </p:cNvPr>
          <p:cNvSpPr txBox="1"/>
          <p:nvPr/>
        </p:nvSpPr>
        <p:spPr>
          <a:xfrm>
            <a:off x="11708351" y="914884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41380B71-B37D-3659-4400-CF74DFE17215}"/>
              </a:ext>
            </a:extLst>
          </p:cNvPr>
          <p:cNvSpPr txBox="1"/>
          <p:nvPr/>
        </p:nvSpPr>
        <p:spPr>
          <a:xfrm>
            <a:off x="1028698" y="563921"/>
            <a:ext cx="16230601"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VEHICLE STORAGE FUND – REVENUE FORECAST 2024 - 2026</a:t>
            </a:r>
          </a:p>
        </p:txBody>
      </p:sp>
      <p:sp>
        <p:nvSpPr>
          <p:cNvPr id="12" name="TextBox 11">
            <a:extLst>
              <a:ext uri="{FF2B5EF4-FFF2-40B4-BE49-F238E27FC236}">
                <a16:creationId xmlns:a16="http://schemas.microsoft.com/office/drawing/2014/main" id="{BC6B45D4-9373-7B1D-91A8-6543A4ACD84E}"/>
              </a:ext>
            </a:extLst>
          </p:cNvPr>
          <p:cNvSpPr txBox="1"/>
          <p:nvPr/>
        </p:nvSpPr>
        <p:spPr>
          <a:xfrm>
            <a:off x="997248" y="5624150"/>
            <a:ext cx="16145919"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Overall revenues in the Vehicle Storage Fund are expected to increase by $15,447 compared to the 2025 projected revenues</a:t>
            </a:r>
            <a:r>
              <a:rPr lang="en-US" sz="2800" dirty="0">
                <a:solidFill>
                  <a:prstClr val="black"/>
                </a:solidFill>
                <a:latin typeface="Calibri"/>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due to an increase in projected auction sales and handling fees.  The 2026 proposed budget of $2,673,200 is $199,824 or 8.08% more than 2024 actual revenues driven primarily from expected increases in auction sales and investment income.  </a:t>
            </a:r>
          </a:p>
        </p:txBody>
      </p:sp>
      <p:pic>
        <p:nvPicPr>
          <p:cNvPr id="8" name="Picture 7">
            <a:extLst>
              <a:ext uri="{FF2B5EF4-FFF2-40B4-BE49-F238E27FC236}">
                <a16:creationId xmlns:a16="http://schemas.microsoft.com/office/drawing/2014/main" id="{F1DC286D-934C-BDBE-2154-C285B3CBC15B}"/>
              </a:ext>
            </a:extLst>
          </p:cNvPr>
          <p:cNvPicPr>
            <a:picLocks noChangeAspect="1"/>
          </p:cNvPicPr>
          <p:nvPr/>
        </p:nvPicPr>
        <p:blipFill>
          <a:blip r:embed="rId3"/>
          <a:stretch>
            <a:fillRect/>
          </a:stretch>
        </p:blipFill>
        <p:spPr>
          <a:xfrm>
            <a:off x="1060152" y="2341049"/>
            <a:ext cx="11512846" cy="3360506"/>
          </a:xfrm>
          <a:prstGeom prst="rect">
            <a:avLst/>
          </a:prstGeom>
        </p:spPr>
      </p:pic>
    </p:spTree>
    <p:extLst>
      <p:ext uri="{BB962C8B-B14F-4D97-AF65-F5344CB8AC3E}">
        <p14:creationId xmlns:p14="http://schemas.microsoft.com/office/powerpoint/2010/main" val="4043604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37CF-309A-A464-C9F6-4175B81028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556840B-0F23-6FE3-419F-E4C9A4C37A98}"/>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66753356-047B-CE72-AAF1-C69ACAD13FB0}"/>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DC036C39-73D0-CBD9-3D73-04918D4DF48F}"/>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7921AE74-4476-D8D0-A145-7E882D989458}"/>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76B1E84D-BA80-7203-8771-3FF09E06A968}"/>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D165FD30-577F-92EE-6760-61A1F5450020}"/>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118A7D59-EF90-D059-EE6F-668E83254B1D}"/>
              </a:ext>
            </a:extLst>
          </p:cNvPr>
          <p:cNvSpPr txBox="1"/>
          <p:nvPr/>
        </p:nvSpPr>
        <p:spPr>
          <a:xfrm>
            <a:off x="10256208" y="8112111"/>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124E5157-D383-53B7-8E8A-1DEB986A2BD1}"/>
              </a:ext>
            </a:extLst>
          </p:cNvPr>
          <p:cNvSpPr txBox="1"/>
          <p:nvPr/>
        </p:nvSpPr>
        <p:spPr>
          <a:xfrm>
            <a:off x="11708352" y="912598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C011D55B-017C-6FCF-65CF-28B510837F6E}"/>
              </a:ext>
            </a:extLst>
          </p:cNvPr>
          <p:cNvSpPr txBox="1"/>
          <p:nvPr/>
        </p:nvSpPr>
        <p:spPr>
          <a:xfrm>
            <a:off x="1028698" y="563921"/>
            <a:ext cx="16230601"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VEHICLE STORAGE FUND – EXPENSE FORECAST 2023 - 2025</a:t>
            </a:r>
          </a:p>
        </p:txBody>
      </p:sp>
      <p:sp>
        <p:nvSpPr>
          <p:cNvPr id="12" name="TextBox 11">
            <a:extLst>
              <a:ext uri="{FF2B5EF4-FFF2-40B4-BE49-F238E27FC236}">
                <a16:creationId xmlns:a16="http://schemas.microsoft.com/office/drawing/2014/main" id="{916BB79A-7BA8-4C47-4B0F-A2DB2408FD25}"/>
              </a:ext>
            </a:extLst>
          </p:cNvPr>
          <p:cNvSpPr txBox="1"/>
          <p:nvPr/>
        </p:nvSpPr>
        <p:spPr>
          <a:xfrm>
            <a:off x="1028698" y="5870813"/>
            <a:ext cx="16145919" cy="138499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Vehicle Storage Fund is anticipated to have net income of </a:t>
            </a:r>
            <a:r>
              <a:rPr kumimoji="0" lang="en-US" sz="2800" b="1" i="0" u="none" strike="noStrike" kern="1200" cap="none" spc="0" normalizeH="0" baseline="0" noProof="0" dirty="0">
                <a:ln>
                  <a:noFill/>
                </a:ln>
                <a:solidFill>
                  <a:prstClr val="black"/>
                </a:solidFill>
                <a:effectLst/>
                <a:uLnTx/>
                <a:uFillTx/>
                <a:latin typeface="Calibri"/>
                <a:ea typeface="+mn-ea"/>
                <a:cs typeface="+mn-cs"/>
              </a:rPr>
              <a:t>$161,005</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Personnel costs are budgeted to increase compared to 2024 by $90,577 or 10.78% due to increased health insurance costs</a:t>
            </a:r>
            <a:r>
              <a:rPr lang="en-US" sz="2800" dirty="0">
                <a:solidFill>
                  <a:prstClr val="black"/>
                </a:solidFill>
                <a:latin typeface="Calibri"/>
              </a:rPr>
              <a:t> and</a:t>
            </a:r>
            <a:r>
              <a:rPr kumimoji="0" lang="en-US" sz="2800" b="0" i="0" u="none" strike="noStrike" kern="1200" cap="none" spc="0" normalizeH="0" baseline="0" noProof="0" dirty="0">
                <a:ln>
                  <a:noFill/>
                </a:ln>
                <a:solidFill>
                  <a:prstClr val="black"/>
                </a:solidFill>
                <a:effectLst/>
                <a:uLnTx/>
                <a:uFillTx/>
                <a:latin typeface="Calibri"/>
                <a:ea typeface="+mn-ea"/>
                <a:cs typeface="+mn-cs"/>
              </a:rPr>
              <a:t> a 1.75% increase in non-uniform salaries and wages.  </a:t>
            </a:r>
          </a:p>
        </p:txBody>
      </p:sp>
      <p:pic>
        <p:nvPicPr>
          <p:cNvPr id="8" name="Picture 7">
            <a:extLst>
              <a:ext uri="{FF2B5EF4-FFF2-40B4-BE49-F238E27FC236}">
                <a16:creationId xmlns:a16="http://schemas.microsoft.com/office/drawing/2014/main" id="{208FE6F7-4CC8-3390-63EB-45DDACC659B2}"/>
              </a:ext>
            </a:extLst>
          </p:cNvPr>
          <p:cNvPicPr>
            <a:picLocks noChangeAspect="1"/>
          </p:cNvPicPr>
          <p:nvPr/>
        </p:nvPicPr>
        <p:blipFill>
          <a:blip r:embed="rId3"/>
          <a:stretch>
            <a:fillRect/>
          </a:stretch>
        </p:blipFill>
        <p:spPr>
          <a:xfrm>
            <a:off x="1071037" y="2327492"/>
            <a:ext cx="15796311" cy="3559732"/>
          </a:xfrm>
          <a:prstGeom prst="rect">
            <a:avLst/>
          </a:prstGeom>
        </p:spPr>
      </p:pic>
    </p:spTree>
    <p:extLst>
      <p:ext uri="{BB962C8B-B14F-4D97-AF65-F5344CB8AC3E}">
        <p14:creationId xmlns:p14="http://schemas.microsoft.com/office/powerpoint/2010/main" val="1661828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2932-C18B-B9AC-5F36-4DA7B8F10C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C0B6FC8-06EB-5221-6F59-D1E2A245F615}"/>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4C09CA48-C6BC-BDAA-6E3A-0E7237FDA5F1}"/>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CFDAAE8C-F5B1-2265-60BE-2384430DE2C4}"/>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9E70FD73-3517-89B1-7ED9-E2E888901854}"/>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8D1766C6-145F-F1AA-2F74-C2135184526F}"/>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49851C06-AC39-1972-422B-9EADE9D8EE27}"/>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3C67FD9D-05A0-6D34-F6CB-9EEAF31623C2}"/>
              </a:ext>
            </a:extLst>
          </p:cNvPr>
          <p:cNvSpPr txBox="1"/>
          <p:nvPr/>
        </p:nvSpPr>
        <p:spPr>
          <a:xfrm>
            <a:off x="10256209" y="8135608"/>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A32DF8A0-C75B-F902-8EBD-E7CEF8263544}"/>
              </a:ext>
            </a:extLst>
          </p:cNvPr>
          <p:cNvSpPr txBox="1"/>
          <p:nvPr/>
        </p:nvSpPr>
        <p:spPr>
          <a:xfrm>
            <a:off x="11708351" y="912264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DB5FC182-35DD-5A0C-9086-94553E9E2E1B}"/>
              </a:ext>
            </a:extLst>
          </p:cNvPr>
          <p:cNvSpPr txBox="1"/>
          <p:nvPr/>
        </p:nvSpPr>
        <p:spPr>
          <a:xfrm>
            <a:off x="1028698" y="563921"/>
            <a:ext cx="16230601"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PARKING GARAGE FUND – REVENUE FORECAST 2024 - 2026</a:t>
            </a:r>
          </a:p>
        </p:txBody>
      </p:sp>
      <p:sp>
        <p:nvSpPr>
          <p:cNvPr id="12" name="TextBox 11">
            <a:extLst>
              <a:ext uri="{FF2B5EF4-FFF2-40B4-BE49-F238E27FC236}">
                <a16:creationId xmlns:a16="http://schemas.microsoft.com/office/drawing/2014/main" id="{47476A74-F0E3-8D05-9D60-A1E574FF57A1}"/>
              </a:ext>
            </a:extLst>
          </p:cNvPr>
          <p:cNvSpPr txBox="1"/>
          <p:nvPr/>
        </p:nvSpPr>
        <p:spPr>
          <a:xfrm>
            <a:off x="1071038" y="5624151"/>
            <a:ext cx="16145919"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2025 Budget for the Parking Garage Fund is </a:t>
            </a:r>
            <a:r>
              <a:rPr kumimoji="0" lang="en-US" sz="2800" b="1" i="0" u="none" strike="noStrike" kern="1200" cap="none" spc="0" normalizeH="0" baseline="0" noProof="0" dirty="0">
                <a:ln>
                  <a:noFill/>
                </a:ln>
                <a:solidFill>
                  <a:prstClr val="black"/>
                </a:solidFill>
                <a:effectLst/>
                <a:uLnTx/>
                <a:uFillTx/>
                <a:latin typeface="Calibri"/>
                <a:ea typeface="+mn-ea"/>
                <a:cs typeface="+mn-cs"/>
              </a:rPr>
              <a:t>$2,954,815</a:t>
            </a:r>
            <a:r>
              <a:rPr kumimoji="0" lang="en-US" sz="2800" i="0" u="none" strike="noStrike" kern="1200" cap="none" spc="0" normalizeH="0" baseline="0" noProof="0" dirty="0">
                <a:ln>
                  <a:noFill/>
                </a:ln>
                <a:solidFill>
                  <a:prstClr val="black"/>
                </a:solidFill>
                <a:effectLst/>
                <a:uLnTx/>
                <a:uFillTx/>
                <a:latin typeface="Calibri"/>
                <a:ea typeface="+mn-ea"/>
                <a:cs typeface="+mn-cs"/>
              </a:rPr>
              <a:t>. The Little Rock Convention &amp; Visitors Bureau provides the forecasts for the monthly and daily parking projections for the Statehouse and River Market Parking Garages.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i="0" u="none" strike="noStrike" kern="1200" cap="none" spc="0" normalizeH="0" baseline="0" noProof="0" dirty="0">
                <a:ln>
                  <a:noFill/>
                </a:ln>
                <a:solidFill>
                  <a:prstClr val="black"/>
                </a:solidFill>
                <a:effectLst/>
                <a:uLnTx/>
                <a:uFillTx/>
                <a:latin typeface="Calibri"/>
                <a:ea typeface="+mn-ea"/>
                <a:cs typeface="+mn-cs"/>
              </a:rPr>
              <a:t>Licenses and Permits and Street Repair Reimbursements Revenues are budgeted based on forecasted revenues for 2025.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b="0" dirty="0">
                <a:solidFill>
                  <a:prstClr val="black"/>
                </a:solidFill>
                <a:latin typeface="Calibri"/>
              </a:rPr>
              <a:t>Investment Income decreases due to accounting </a:t>
            </a:r>
            <a:r>
              <a:rPr lang="en-US" sz="2800" dirty="0">
                <a:solidFill>
                  <a:prstClr val="black"/>
                </a:solidFill>
                <a:latin typeface="Calibri"/>
              </a:rPr>
              <a:t>changes for long-term agreements.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1035CFEC-BF01-F3B1-6697-CD507BC7CA8D}"/>
              </a:ext>
            </a:extLst>
          </p:cNvPr>
          <p:cNvPicPr>
            <a:picLocks noChangeAspect="1"/>
          </p:cNvPicPr>
          <p:nvPr/>
        </p:nvPicPr>
        <p:blipFill>
          <a:blip r:embed="rId3"/>
          <a:stretch>
            <a:fillRect/>
          </a:stretch>
        </p:blipFill>
        <p:spPr>
          <a:xfrm>
            <a:off x="1071038" y="2301779"/>
            <a:ext cx="11222560" cy="3380855"/>
          </a:xfrm>
          <a:prstGeom prst="rect">
            <a:avLst/>
          </a:prstGeom>
        </p:spPr>
      </p:pic>
    </p:spTree>
    <p:extLst>
      <p:ext uri="{BB962C8B-B14F-4D97-AF65-F5344CB8AC3E}">
        <p14:creationId xmlns:p14="http://schemas.microsoft.com/office/powerpoint/2010/main" val="17222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7322-4C54-3F1A-0E66-F4834E948C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3567A6D-56FE-B3E1-CAFC-AC84A15F27A9}"/>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6E2A445D-7812-E295-8F6B-57405D2131C3}"/>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11150F9C-B446-377E-8C41-07D4921EDD20}"/>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7C0CB1A9-7483-ACD8-305C-85C05D0945BC}"/>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A229AC85-96B1-C306-EDCC-BC3A14B81A19}"/>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2C642330-898B-55F5-AC09-34BD502BFB30}"/>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D219DD95-314C-FEA4-2E30-F9525EA2FFE9}"/>
              </a:ext>
            </a:extLst>
          </p:cNvPr>
          <p:cNvSpPr txBox="1"/>
          <p:nvPr/>
        </p:nvSpPr>
        <p:spPr>
          <a:xfrm>
            <a:off x="10232397" y="8195583"/>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513EE9A3-898B-11D2-ECF4-D3D2D62B7F6A}"/>
              </a:ext>
            </a:extLst>
          </p:cNvPr>
          <p:cNvSpPr txBox="1"/>
          <p:nvPr/>
        </p:nvSpPr>
        <p:spPr>
          <a:xfrm>
            <a:off x="11708353"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2B6723CB-FA0D-51F6-7E50-87DF05E5CFB3}"/>
              </a:ext>
            </a:extLst>
          </p:cNvPr>
          <p:cNvSpPr txBox="1"/>
          <p:nvPr/>
        </p:nvSpPr>
        <p:spPr>
          <a:xfrm>
            <a:off x="1028698" y="563921"/>
            <a:ext cx="16230601"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PARKING GARAGE FUND – EXPENSE FORECAST 2023 - 2025</a:t>
            </a:r>
          </a:p>
        </p:txBody>
      </p:sp>
      <p:sp>
        <p:nvSpPr>
          <p:cNvPr id="12" name="TextBox 11">
            <a:extLst>
              <a:ext uri="{FF2B5EF4-FFF2-40B4-BE49-F238E27FC236}">
                <a16:creationId xmlns:a16="http://schemas.microsoft.com/office/drawing/2014/main" id="{4FD2FD42-6F58-E0B4-90C2-F8AD01FEA3BB}"/>
              </a:ext>
            </a:extLst>
          </p:cNvPr>
          <p:cNvSpPr txBox="1"/>
          <p:nvPr/>
        </p:nvSpPr>
        <p:spPr>
          <a:xfrm>
            <a:off x="1089569" y="5706119"/>
            <a:ext cx="16145919"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parking garages will continue to be operated by the Little Rock Convention and Visitors Bureau.</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solidFill>
                  <a:prstClr val="black"/>
                </a:solidFill>
                <a:latin typeface="Calibri"/>
              </a:rPr>
              <a:t>Expenses will increase by $44,847 compared to the 2024 Adopted Budget.  The increase is in personnel costs and depreciation and amortization expenses offset by a decline in interest expenses as the City continues to make its annual debt service on the 2003 Parking Garage Bonds that mature in 2028.</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Net income will remain </a:t>
            </a:r>
            <a:r>
              <a:rPr lang="en-US" sz="2800" dirty="0">
                <a:solidFill>
                  <a:prstClr val="black"/>
                </a:solidFill>
                <a:latin typeface="Calibri"/>
              </a:rPr>
              <a:t>sufficient to fund debt service on the parking garage bonds and meet bond covenants.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1016BC86-FAB3-1506-8232-E28E0819489F}"/>
              </a:ext>
            </a:extLst>
          </p:cNvPr>
          <p:cNvPicPr>
            <a:picLocks noChangeAspect="1"/>
          </p:cNvPicPr>
          <p:nvPr/>
        </p:nvPicPr>
        <p:blipFill>
          <a:blip r:embed="rId3"/>
          <a:stretch>
            <a:fillRect/>
          </a:stretch>
        </p:blipFill>
        <p:spPr>
          <a:xfrm>
            <a:off x="1071037" y="2278834"/>
            <a:ext cx="14263689" cy="3477064"/>
          </a:xfrm>
          <a:prstGeom prst="rect">
            <a:avLst/>
          </a:prstGeom>
        </p:spPr>
      </p:pic>
    </p:spTree>
    <p:extLst>
      <p:ext uri="{BB962C8B-B14F-4D97-AF65-F5344CB8AC3E}">
        <p14:creationId xmlns:p14="http://schemas.microsoft.com/office/powerpoint/2010/main" val="3798943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72F6E"/>
        </a:solidFill>
        <a:effectLst/>
      </p:bgPr>
    </p:bg>
    <p:spTree>
      <p:nvGrpSpPr>
        <p:cNvPr id="1" name="">
          <a:extLst>
            <a:ext uri="{FF2B5EF4-FFF2-40B4-BE49-F238E27FC236}">
              <a16:creationId xmlns:a16="http://schemas.microsoft.com/office/drawing/2014/main" id="{84472925-4FD3-264B-AB7C-923DC527857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351D13-F10A-CF1B-3005-805E9DA2BE14}"/>
              </a:ext>
            </a:extLst>
          </p:cNvPr>
          <p:cNvGrpSpPr/>
          <p:nvPr/>
        </p:nvGrpSpPr>
        <p:grpSpPr>
          <a:xfrm>
            <a:off x="1251078" y="587734"/>
            <a:ext cx="16278225" cy="9111532"/>
            <a:chOff x="0" y="0"/>
            <a:chExt cx="21704300" cy="12148710"/>
          </a:xfrm>
        </p:grpSpPr>
        <p:sp>
          <p:nvSpPr>
            <p:cNvPr id="3" name="AutoShape 3">
              <a:extLst>
                <a:ext uri="{FF2B5EF4-FFF2-40B4-BE49-F238E27FC236}">
                  <a16:creationId xmlns:a16="http://schemas.microsoft.com/office/drawing/2014/main" id="{D978E0EA-8B6F-C17B-E8AB-DCE91A3EA09E}"/>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FF2B5EF4-FFF2-40B4-BE49-F238E27FC236}">
                  <a16:creationId xmlns:a16="http://schemas.microsoft.com/office/drawing/2014/main" id="{A4524793-E76C-20E2-4961-F26B8577758E}"/>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94EB0625-3595-B9BD-C5D5-DA9C8D3522B6}"/>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7E8244B7-573B-7328-D424-86B064A5F953}"/>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CCB6E811-08FE-51BF-AA4E-D7BB56ED7DFC}"/>
              </a:ext>
            </a:extLst>
          </p:cNvPr>
          <p:cNvGrpSpPr/>
          <p:nvPr/>
        </p:nvGrpSpPr>
        <p:grpSpPr>
          <a:xfrm rot="3599999">
            <a:off x="-5468296" y="3474316"/>
            <a:ext cx="12642307" cy="6360908"/>
            <a:chOff x="0" y="0"/>
            <a:chExt cx="3329661" cy="1675301"/>
          </a:xfrm>
        </p:grpSpPr>
        <p:sp>
          <p:nvSpPr>
            <p:cNvPr id="8" name="Freeform 8">
              <a:extLst>
                <a:ext uri="{FF2B5EF4-FFF2-40B4-BE49-F238E27FC236}">
                  <a16:creationId xmlns:a16="http://schemas.microsoft.com/office/drawing/2014/main" id="{FC8722CF-5462-1A8F-B023-E1993C8A6515}"/>
                </a:ext>
              </a:extLst>
            </p:cNvPr>
            <p:cNvSpPr/>
            <p:nvPr/>
          </p:nvSpPr>
          <p:spPr>
            <a:xfrm>
              <a:off x="0" y="0"/>
              <a:ext cx="3329661" cy="1675301"/>
            </a:xfrm>
            <a:custGeom>
              <a:avLst/>
              <a:gdLst/>
              <a:ahLst/>
              <a:cxnLst/>
              <a:rect l="l" t="t" r="r" b="b"/>
              <a:pathLst>
                <a:path w="3329661" h="1675301">
                  <a:moveTo>
                    <a:pt x="0" y="0"/>
                  </a:moveTo>
                  <a:lnTo>
                    <a:pt x="3329661" y="0"/>
                  </a:lnTo>
                  <a:lnTo>
                    <a:pt x="3329661" y="1675301"/>
                  </a:lnTo>
                  <a:lnTo>
                    <a:pt x="0" y="1675301"/>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6C2A9074-394A-0C22-6B4C-13CDE299E0A9}"/>
                </a:ext>
              </a:extLst>
            </p:cNvPr>
            <p:cNvSpPr txBox="1"/>
            <p:nvPr/>
          </p:nvSpPr>
          <p:spPr>
            <a:xfrm>
              <a:off x="0" y="-47625"/>
              <a:ext cx="812800" cy="860425"/>
            </a:xfrm>
            <a:prstGeom prst="rect">
              <a:avLst/>
            </a:prstGeom>
          </p:spPr>
          <p:txBody>
            <a:bodyPr lIns="60960" tIns="60960" rIns="60960" bIns="60960" rtlCol="0" anchor="ctr"/>
            <a:lstStyle/>
            <a:p>
              <a:pPr marL="0" marR="0" lvl="0" indent="0" algn="ctr" defTabSz="914400" rtl="0" eaLnBrk="1" fontAlgn="auto" latinLnBrk="0" hangingPunct="1">
                <a:lnSpc>
                  <a:spcPts val="274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D04C5429-67AC-FA59-5A6F-3B7711B88580}"/>
              </a:ext>
            </a:extLst>
          </p:cNvPr>
          <p:cNvSpPr txBox="1"/>
          <p:nvPr/>
        </p:nvSpPr>
        <p:spPr>
          <a:xfrm>
            <a:off x="13739842" y="7960650"/>
            <a:ext cx="3765648" cy="1438809"/>
          </a:xfrm>
          <a:prstGeom prst="rect">
            <a:avLst/>
          </a:prstGeom>
        </p:spPr>
        <p:txBody>
          <a:bodyPr lIns="0" tIns="0" rIns="0" bIns="0" rtlCol="0" anchor="t">
            <a:spAutoFit/>
          </a:bodyPr>
          <a:lstStyle/>
          <a:p>
            <a:pPr marL="0" marR="0" lvl="0" indent="0" algn="r" defTabSz="914400" rtl="0" eaLnBrk="1" fontAlgn="auto" latinLnBrk="0" hangingPunct="1">
              <a:lnSpc>
                <a:spcPts val="10949"/>
              </a:lnSpc>
              <a:spcBef>
                <a:spcPts val="0"/>
              </a:spcBef>
              <a:spcAft>
                <a:spcPts val="0"/>
              </a:spcAft>
              <a:buClrTx/>
              <a:buSzTx/>
              <a:buFontTx/>
              <a:buNone/>
              <a:tabLst/>
              <a:defRPr/>
            </a:pPr>
            <a:r>
              <a:rPr kumimoji="0" lang="en-US" sz="10428" b="0" i="0" u="none" strike="noStrike" kern="1200" cap="none" spc="208" normalizeH="0" baseline="0" noProof="0" dirty="0">
                <a:ln>
                  <a:noFill/>
                </a:ln>
                <a:solidFill>
                  <a:srgbClr val="FFFFFF"/>
                </a:solidFill>
                <a:effectLst/>
                <a:uLnTx/>
                <a:uFillTx/>
                <a:latin typeface="Bebas Neue Cyrillic"/>
                <a:ea typeface="+mn-ea"/>
                <a:cs typeface="+mn-cs"/>
              </a:rPr>
              <a:t>CLR</a:t>
            </a:r>
          </a:p>
        </p:txBody>
      </p:sp>
      <p:sp>
        <p:nvSpPr>
          <p:cNvPr id="11" name="TextBox 11">
            <a:extLst>
              <a:ext uri="{FF2B5EF4-FFF2-40B4-BE49-F238E27FC236}">
                <a16:creationId xmlns:a16="http://schemas.microsoft.com/office/drawing/2014/main" id="{2B4065EB-6DE9-185F-81DE-75585FE2D18E}"/>
              </a:ext>
            </a:extLst>
          </p:cNvPr>
          <p:cNvSpPr txBox="1"/>
          <p:nvPr/>
        </p:nvSpPr>
        <p:spPr>
          <a:xfrm>
            <a:off x="12196792" y="9092604"/>
            <a:ext cx="5308698" cy="526466"/>
          </a:xfrm>
          <a:prstGeom prst="rect">
            <a:avLst/>
          </a:prstGeom>
        </p:spPr>
        <p:txBody>
          <a:bodyPr lIns="0" tIns="0" rIns="0" bIns="0" rtlCol="0" anchor="t">
            <a:spAutoFit/>
          </a:bodyPr>
          <a:lstStyle/>
          <a:p>
            <a:pPr marL="0" marR="0" lvl="0" indent="0" algn="r" defTabSz="914400" rtl="0" eaLnBrk="1" fontAlgn="auto" latinLnBrk="0" hangingPunct="1">
              <a:lnSpc>
                <a:spcPts val="4267"/>
              </a:lnSpc>
              <a:spcBef>
                <a:spcPts val="0"/>
              </a:spcBef>
              <a:spcAft>
                <a:spcPts val="0"/>
              </a:spcAft>
              <a:buClrTx/>
              <a:buSzTx/>
              <a:buFontTx/>
              <a:buNone/>
              <a:tabLst/>
              <a:defRPr/>
            </a:pPr>
            <a:r>
              <a:rPr kumimoji="0" lang="en-US" sz="3048" b="0" i="0" u="none" strike="noStrike" kern="1200" cap="none" spc="97" normalizeH="0" baseline="0" noProof="0" dirty="0">
                <a:ln>
                  <a:noFill/>
                </a:ln>
                <a:solidFill>
                  <a:srgbClr val="FFFFFF"/>
                </a:solidFill>
                <a:effectLst/>
                <a:uLnTx/>
                <a:uFillTx/>
                <a:latin typeface="Roboto Condensed"/>
                <a:ea typeface="+mn-ea"/>
                <a:cs typeface="+mn-cs"/>
              </a:rPr>
              <a:t>#FORWARDTOGETHER</a:t>
            </a:r>
          </a:p>
        </p:txBody>
      </p:sp>
      <p:sp>
        <p:nvSpPr>
          <p:cNvPr id="13" name="TextBox 13">
            <a:extLst>
              <a:ext uri="{FF2B5EF4-FFF2-40B4-BE49-F238E27FC236}">
                <a16:creationId xmlns:a16="http://schemas.microsoft.com/office/drawing/2014/main" id="{3D3653D3-4B44-40E2-F80B-2F813E60D486}"/>
              </a:ext>
            </a:extLst>
          </p:cNvPr>
          <p:cNvSpPr txBox="1"/>
          <p:nvPr/>
        </p:nvSpPr>
        <p:spPr>
          <a:xfrm>
            <a:off x="3271805" y="2157882"/>
            <a:ext cx="13822640" cy="2821735"/>
          </a:xfrm>
          <a:prstGeom prst="rect">
            <a:avLst/>
          </a:prstGeom>
        </p:spPr>
        <p:txBody>
          <a:bodyPr wrap="square" lIns="0" tIns="0" rIns="0" bIns="0" rtlCol="0" anchor="t">
            <a:spAutoFit/>
          </a:bodyPr>
          <a:lstStyle/>
          <a:p>
            <a:pPr marL="0" marR="0" lvl="0" indent="0" algn="ctr" defTabSz="914400" rtl="0" eaLnBrk="1" fontAlgn="auto" latinLnBrk="0" hangingPunct="1">
              <a:lnSpc>
                <a:spcPts val="10952"/>
              </a:lnSpc>
              <a:spcBef>
                <a:spcPts val="0"/>
              </a:spcBef>
              <a:spcAft>
                <a:spcPts val="0"/>
              </a:spcAft>
              <a:buClrTx/>
              <a:buSzTx/>
              <a:buFontTx/>
              <a:buNone/>
              <a:tabLst/>
              <a:defRPr/>
            </a:pPr>
            <a:r>
              <a:rPr lang="en-US" sz="10400" spc="208" dirty="0">
                <a:solidFill>
                  <a:srgbClr val="FFFFFF"/>
                </a:solidFill>
                <a:latin typeface="+mj-lt"/>
              </a:rPr>
              <a:t>2026</a:t>
            </a:r>
            <a:r>
              <a:rPr kumimoji="0" lang="en-US" sz="10400" b="0" i="0" u="none" strike="noStrike" kern="1200" cap="none" spc="208" normalizeH="0" baseline="0" noProof="0" dirty="0">
                <a:ln>
                  <a:noFill/>
                </a:ln>
                <a:solidFill>
                  <a:srgbClr val="FFFFFF"/>
                </a:solidFill>
                <a:effectLst/>
                <a:uLnTx/>
                <a:uFillTx/>
                <a:latin typeface="+mj-lt"/>
                <a:ea typeface="+mn-ea"/>
                <a:cs typeface="+mn-cs"/>
              </a:rPr>
              <a:t> PROPOSED BUDGET SUMMARY</a:t>
            </a:r>
          </a:p>
        </p:txBody>
      </p:sp>
      <p:sp>
        <p:nvSpPr>
          <p:cNvPr id="14" name="Freeform 14">
            <a:extLst>
              <a:ext uri="{FF2B5EF4-FFF2-40B4-BE49-F238E27FC236}">
                <a16:creationId xmlns:a16="http://schemas.microsoft.com/office/drawing/2014/main" id="{7EB6F3F6-395D-CF95-AED3-E99048013A08}"/>
              </a:ext>
            </a:extLst>
          </p:cNvPr>
          <p:cNvSpPr/>
          <p:nvPr/>
        </p:nvSpPr>
        <p:spPr>
          <a:xfrm>
            <a:off x="525601" y="7675457"/>
            <a:ext cx="2746203" cy="2273895"/>
          </a:xfrm>
          <a:custGeom>
            <a:avLst/>
            <a:gdLst/>
            <a:ahLst/>
            <a:cxnLst/>
            <a:rect l="l" t="t" r="r" b="b"/>
            <a:pathLst>
              <a:path w="2746203" h="2273895">
                <a:moveTo>
                  <a:pt x="0" y="0"/>
                </a:moveTo>
                <a:lnTo>
                  <a:pt x="2746202" y="0"/>
                </a:lnTo>
                <a:lnTo>
                  <a:pt x="2746202" y="2273895"/>
                </a:lnTo>
                <a:lnTo>
                  <a:pt x="0" y="2273895"/>
                </a:lnTo>
                <a:lnTo>
                  <a:pt x="0" y="0"/>
                </a:lnTo>
                <a:close/>
              </a:path>
            </a:pathLst>
          </a:custGeom>
          <a:blipFill>
            <a:blip r:embed="rId2"/>
            <a:stretch>
              <a:fillRect b="-5049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863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531E-4821-9667-29D2-2C14B16E6A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D7EB182-B729-E6E7-A9FE-F3B28CB8F114}"/>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1D4211B0-CB6A-9885-8666-24D8A2B160DC}"/>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D0C8DFCA-C6AD-934D-0599-73C920BF87B8}"/>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6310E4CF-DDF5-F7FE-E676-8F6058472BD0}"/>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40187F25-8CD8-3798-86D6-EED169DF6449}"/>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A1EA552B-9A07-3EEA-B4A9-C28674001669}"/>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93EF48A0-1964-E97F-1A2A-A64120575C6D}"/>
              </a:ext>
            </a:extLst>
          </p:cNvPr>
          <p:cNvSpPr txBox="1"/>
          <p:nvPr/>
        </p:nvSpPr>
        <p:spPr>
          <a:xfrm>
            <a:off x="10256208" y="8208296"/>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74B705A1-884E-5DA0-CA00-E625DFE33DBE}"/>
              </a:ext>
            </a:extLst>
          </p:cNvPr>
          <p:cNvSpPr txBox="1"/>
          <p:nvPr/>
        </p:nvSpPr>
        <p:spPr>
          <a:xfrm>
            <a:off x="11732165"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74A03314-9360-2FC4-2653-766452BFF9F7}"/>
              </a:ext>
            </a:extLst>
          </p:cNvPr>
          <p:cNvSpPr txBox="1"/>
          <p:nvPr/>
        </p:nvSpPr>
        <p:spPr>
          <a:xfrm>
            <a:off x="1028698" y="563921"/>
            <a:ext cx="16230601"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SUMMARY – ALL FUNDS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2" name="TextBox 11">
            <a:extLst>
              <a:ext uri="{FF2B5EF4-FFF2-40B4-BE49-F238E27FC236}">
                <a16:creationId xmlns:a16="http://schemas.microsoft.com/office/drawing/2014/main" id="{677D4989-4495-1132-7D33-034E102F22CB}"/>
              </a:ext>
            </a:extLst>
          </p:cNvPr>
          <p:cNvSpPr txBox="1"/>
          <p:nvPr/>
        </p:nvSpPr>
        <p:spPr>
          <a:xfrm>
            <a:off x="1071038" y="5624151"/>
            <a:ext cx="16145919"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The General Fund, Street Fund, Waste Disposal Fund, and Fleet Fund are </a:t>
            </a:r>
            <a:r>
              <a:rPr kumimoji="0" lang="en-US" sz="2800" b="1" i="0" u="none" strike="noStrike" kern="1200" cap="none" spc="0" normalizeH="0" baseline="0" noProof="0">
                <a:ln>
                  <a:noFill/>
                </a:ln>
                <a:solidFill>
                  <a:prstClr val="black"/>
                </a:solidFill>
                <a:effectLst/>
                <a:uLnTx/>
                <a:uFillTx/>
                <a:latin typeface="Calibri"/>
                <a:ea typeface="+mn-ea"/>
                <a:cs typeface="+mn-cs"/>
              </a:rPr>
              <a:t>balanced</a:t>
            </a:r>
            <a:r>
              <a:rPr kumimoji="0" lang="en-US" sz="2800" b="0" i="0" u="none" strike="noStrike" kern="1200" cap="none" spc="0" normalizeH="0" baseline="0" noProof="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a:solidFill>
                  <a:prstClr val="black"/>
                </a:solidFill>
                <a:latin typeface="Calibri"/>
              </a:rPr>
              <a:t>The Vehicle Storage Fund and Parking Garage Fund are forecast to have net income, revenues in excess of expenses) of $161,005 and $1,889,445, respectively.</a:t>
            </a: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In total, the 2025 proposed budget results in net income of </a:t>
            </a:r>
            <a:r>
              <a:rPr kumimoji="0" lang="en-US" sz="2800" b="1" i="0" u="none" strike="noStrike" kern="1200" cap="none" spc="0" normalizeH="0" baseline="0" noProof="0">
                <a:ln>
                  <a:noFill/>
                </a:ln>
                <a:solidFill>
                  <a:prstClr val="black"/>
                </a:solidFill>
                <a:effectLst/>
                <a:uLnTx/>
                <a:uFillTx/>
                <a:latin typeface="Calibri"/>
                <a:ea typeface="+mn-ea"/>
                <a:cs typeface="+mn-cs"/>
              </a:rPr>
              <a:t>$2,050,450 (restricted usage).</a:t>
            </a:r>
          </a:p>
        </p:txBody>
      </p:sp>
      <p:pic>
        <p:nvPicPr>
          <p:cNvPr id="13" name="Picture 12">
            <a:extLst>
              <a:ext uri="{FF2B5EF4-FFF2-40B4-BE49-F238E27FC236}">
                <a16:creationId xmlns:a16="http://schemas.microsoft.com/office/drawing/2014/main" id="{CF907107-C9A4-91A2-5BCB-C20795EDAB46}"/>
              </a:ext>
            </a:extLst>
          </p:cNvPr>
          <p:cNvPicPr>
            <a:picLocks noChangeAspect="1"/>
          </p:cNvPicPr>
          <p:nvPr/>
        </p:nvPicPr>
        <p:blipFill>
          <a:blip r:embed="rId3"/>
          <a:stretch>
            <a:fillRect/>
          </a:stretch>
        </p:blipFill>
        <p:spPr>
          <a:xfrm>
            <a:off x="2597360" y="1591445"/>
            <a:ext cx="12602526" cy="3849410"/>
          </a:xfrm>
          <a:prstGeom prst="rect">
            <a:avLst/>
          </a:prstGeom>
        </p:spPr>
      </p:pic>
    </p:spTree>
    <p:extLst>
      <p:ext uri="{BB962C8B-B14F-4D97-AF65-F5344CB8AC3E}">
        <p14:creationId xmlns:p14="http://schemas.microsoft.com/office/powerpoint/2010/main" val="377918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0DF0D-8FDF-E025-7223-66F6FA3AE83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562CFD-0944-821B-B1D5-2017D4C25589}"/>
              </a:ext>
            </a:extLst>
          </p:cNvPr>
          <p:cNvSpPr/>
          <p:nvPr/>
        </p:nvSpPr>
        <p:spPr>
          <a:xfrm>
            <a:off x="6564041" y="925988"/>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B857FC8A-626D-0405-C042-5FF78883FBF2}"/>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8EE5C2BB-4B06-A9CC-E8B1-E44F104CB459}"/>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FBE09110-1026-C9FC-E60A-20AD412339A3}"/>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FAFBC88A-A8B4-39A1-C95B-87FC2AF5B17B}"/>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3DBE330D-B38D-49EC-F823-7E533508C78B}"/>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81A1DE50-41BD-FE43-A325-BFB09E58567B}"/>
              </a:ext>
            </a:extLst>
          </p:cNvPr>
          <p:cNvSpPr txBox="1"/>
          <p:nvPr/>
        </p:nvSpPr>
        <p:spPr>
          <a:xfrm>
            <a:off x="10280022" y="8162284"/>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E130C771-5E4A-D989-9C57-4014161EAE70}"/>
              </a:ext>
            </a:extLst>
          </p:cNvPr>
          <p:cNvSpPr txBox="1"/>
          <p:nvPr/>
        </p:nvSpPr>
        <p:spPr>
          <a:xfrm>
            <a:off x="11708352"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ED569CD4-54F6-E681-E0D5-DD821EFEC1D0}"/>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FACTORS IMPACTING BUDGET PREPARATION</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9CBD6CC6-7716-384B-22FD-F407A50A0EB8}"/>
              </a:ext>
            </a:extLst>
          </p:cNvPr>
          <p:cNvSpPr txBox="1"/>
          <p:nvPr/>
        </p:nvSpPr>
        <p:spPr>
          <a:xfrm>
            <a:off x="1052581" y="1790700"/>
            <a:ext cx="15559019" cy="618630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400" dirty="0"/>
              <a:t>Expected revenue growth in 2026 from Sales Taxes, Franchise Fees due to rate increases, and growth in property taxes</a:t>
            </a:r>
          </a:p>
          <a:p>
            <a:pPr marL="285750" indent="-285750">
              <a:buFont typeface="Wingdings" panose="05000000000000000000" pitchFamily="2" charset="2"/>
              <a:buChar char="Ø"/>
            </a:pPr>
            <a:r>
              <a:rPr lang="en-US" sz="4400" dirty="0"/>
              <a:t>Increased health insurance &amp; risk management (insurance) costs</a:t>
            </a:r>
            <a:endParaRPr lang="en-US" sz="4400" dirty="0">
              <a:ea typeface="Calibri"/>
              <a:cs typeface="Calibri"/>
            </a:endParaRPr>
          </a:p>
          <a:p>
            <a:pPr marL="285750" indent="-285750">
              <a:buFont typeface="Wingdings" panose="05000000000000000000" pitchFamily="2" charset="2"/>
              <a:buChar char="Ø"/>
            </a:pPr>
            <a:r>
              <a:rPr lang="en-US" sz="4400" dirty="0"/>
              <a:t>Increased jail costs</a:t>
            </a:r>
            <a:endParaRPr lang="en-US" sz="4400" dirty="0">
              <a:ea typeface="Calibri"/>
              <a:cs typeface="Calibri"/>
            </a:endParaRPr>
          </a:p>
          <a:p>
            <a:pPr marL="285750" indent="-285750">
              <a:buFont typeface="Wingdings" panose="05000000000000000000" pitchFamily="2" charset="2"/>
              <a:buChar char="Ø"/>
            </a:pPr>
            <a:r>
              <a:rPr lang="en-US" sz="4400" dirty="0"/>
              <a:t>Increased costs for public safety software </a:t>
            </a:r>
            <a:endParaRPr lang="en-US" sz="3400" dirty="0">
              <a:ea typeface="Calibri"/>
              <a:cs typeface="Calibri"/>
            </a:endParaRPr>
          </a:p>
          <a:p>
            <a:pPr marL="285750" indent="-285750">
              <a:buFont typeface="Wingdings" panose="05000000000000000000" pitchFamily="2" charset="2"/>
              <a:buChar char="Ø"/>
            </a:pPr>
            <a:r>
              <a:rPr lang="en-US" sz="4400" dirty="0">
                <a:ea typeface="Calibri"/>
                <a:cs typeface="Calibri"/>
              </a:rPr>
              <a:t>Increased debt service of approximately $1.5 million for Clinton Park Pedestrian Bridge Protection Cell Replacement </a:t>
            </a:r>
            <a:endParaRPr lang="en-US" sz="3400" dirty="0">
              <a:ea typeface="Calibri"/>
              <a:cs typeface="Calibri"/>
            </a:endParaRPr>
          </a:p>
          <a:p>
            <a:pPr marL="285750" indent="-285750">
              <a:buFont typeface="Wingdings" panose="05000000000000000000" pitchFamily="2" charset="2"/>
              <a:buChar char="Ø"/>
            </a:pPr>
            <a:endParaRPr lang="en-US" sz="4400" dirty="0">
              <a:ea typeface="Calibri"/>
              <a:cs typeface="Calibri"/>
            </a:endParaRPr>
          </a:p>
          <a:p>
            <a:endParaRPr lang="en-US" sz="4400" dirty="0">
              <a:ea typeface="Calibri"/>
              <a:cs typeface="Calibri"/>
            </a:endParaRPr>
          </a:p>
        </p:txBody>
      </p:sp>
    </p:spTree>
    <p:extLst>
      <p:ext uri="{BB962C8B-B14F-4D97-AF65-F5344CB8AC3E}">
        <p14:creationId xmlns:p14="http://schemas.microsoft.com/office/powerpoint/2010/main" val="25737859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6AE92-712F-B103-E8A5-E2D49479D9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6C0D2C8-4983-3FBE-C6ED-7D24BEF7EF03}"/>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3AB69DAE-2B6B-2AC5-D902-A09844DA5CC1}"/>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6810440C-B753-ADC9-9715-66A91873884C}"/>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A58C7917-4ABD-1407-34A6-A3AD60B9A077}"/>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951FF273-7648-2AA9-079C-925DF2D68B99}"/>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67DC08D3-E6F5-E9B4-476C-63B91E82B017}"/>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7C15EF19-6CFC-F18E-1BE8-30278622E8C5}"/>
              </a:ext>
            </a:extLst>
          </p:cNvPr>
          <p:cNvSpPr txBox="1"/>
          <p:nvPr/>
        </p:nvSpPr>
        <p:spPr>
          <a:xfrm>
            <a:off x="10256208" y="8176013"/>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2A499A28-BE14-F808-3503-176A82C91C3A}"/>
              </a:ext>
            </a:extLst>
          </p:cNvPr>
          <p:cNvSpPr txBox="1"/>
          <p:nvPr/>
        </p:nvSpPr>
        <p:spPr>
          <a:xfrm>
            <a:off x="11708352"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7080B34F-9E05-BD11-5796-BBA82BE458D6}"/>
              </a:ext>
            </a:extLst>
          </p:cNvPr>
          <p:cNvSpPr txBox="1"/>
          <p:nvPr/>
        </p:nvSpPr>
        <p:spPr>
          <a:xfrm>
            <a:off x="1028698" y="563921"/>
            <a:ext cx="16230601"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2025 REVENUE FORECAST BY FUND</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graphicFrame>
        <p:nvGraphicFramePr>
          <p:cNvPr id="13" name="Chart 12">
            <a:extLst>
              <a:ext uri="{FF2B5EF4-FFF2-40B4-BE49-F238E27FC236}">
                <a16:creationId xmlns:a16="http://schemas.microsoft.com/office/drawing/2014/main" id="{E3B0117F-073F-D7FB-FDEF-AAB7BA9D8BCB}"/>
              </a:ext>
            </a:extLst>
          </p:cNvPr>
          <p:cNvGraphicFramePr>
            <a:graphicFrameLocks/>
          </p:cNvGraphicFramePr>
          <p:nvPr>
            <p:extLst>
              <p:ext uri="{D42A27DB-BD31-4B8C-83A1-F6EECF244321}">
                <p14:modId xmlns:p14="http://schemas.microsoft.com/office/powerpoint/2010/main" val="2205090465"/>
              </p:ext>
            </p:extLst>
          </p:nvPr>
        </p:nvGraphicFramePr>
        <p:xfrm>
          <a:off x="3753132" y="1856514"/>
          <a:ext cx="10986448" cy="6319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1608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57079-67D5-70C4-EF5F-C32E9650FB9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EC798B-244F-B039-61B7-60FCBE85D0D8}"/>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A300FF97-C477-0397-944E-6BC72DB516B3}"/>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BA7E74A7-3447-9FDA-F64C-F2F74AE44142}"/>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7DEF4249-9C95-0F48-70CE-4287F5331532}"/>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91DFF102-8CF1-0CB7-DB62-79A9E330FD1B}"/>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FA3144BA-1C77-2F6B-013D-19AFB0A6375E}"/>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3AC157E1-D248-61E2-0084-B20D24A5A08C}"/>
              </a:ext>
            </a:extLst>
          </p:cNvPr>
          <p:cNvSpPr txBox="1"/>
          <p:nvPr/>
        </p:nvSpPr>
        <p:spPr>
          <a:xfrm>
            <a:off x="10256208" y="8195583"/>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BE9E5761-EA5D-0C45-51DD-7197C7467FF5}"/>
              </a:ext>
            </a:extLst>
          </p:cNvPr>
          <p:cNvSpPr txBox="1"/>
          <p:nvPr/>
        </p:nvSpPr>
        <p:spPr>
          <a:xfrm>
            <a:off x="11684471"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A7F5D72E-7F0F-27AF-67B0-4A3BDB9B8874}"/>
              </a:ext>
            </a:extLst>
          </p:cNvPr>
          <p:cNvSpPr txBox="1"/>
          <p:nvPr/>
        </p:nvSpPr>
        <p:spPr>
          <a:xfrm>
            <a:off x="1028698" y="563921"/>
            <a:ext cx="16230601"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2025 EXPENDITURE FORECAST BY FUND</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graphicFrame>
        <p:nvGraphicFramePr>
          <p:cNvPr id="12" name="Chart 11">
            <a:extLst>
              <a:ext uri="{FF2B5EF4-FFF2-40B4-BE49-F238E27FC236}">
                <a16:creationId xmlns:a16="http://schemas.microsoft.com/office/drawing/2014/main" id="{C72792CF-14C4-1582-1779-8F7A6E392ECC}"/>
              </a:ext>
            </a:extLst>
          </p:cNvPr>
          <p:cNvGraphicFramePr>
            <a:graphicFrameLocks/>
          </p:cNvGraphicFramePr>
          <p:nvPr>
            <p:extLst>
              <p:ext uri="{D42A27DB-BD31-4B8C-83A1-F6EECF244321}">
                <p14:modId xmlns:p14="http://schemas.microsoft.com/office/powerpoint/2010/main" val="1246507477"/>
              </p:ext>
            </p:extLst>
          </p:nvPr>
        </p:nvGraphicFramePr>
        <p:xfrm>
          <a:off x="3132706" y="1745537"/>
          <a:ext cx="12022588" cy="6795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746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72F6E"/>
        </a:solidFill>
        <a:effectLst/>
      </p:bgPr>
    </p:bg>
    <p:spTree>
      <p:nvGrpSpPr>
        <p:cNvPr id="1" name="">
          <a:extLst>
            <a:ext uri="{FF2B5EF4-FFF2-40B4-BE49-F238E27FC236}">
              <a16:creationId xmlns:a16="http://schemas.microsoft.com/office/drawing/2014/main" id="{F7D1041B-4547-CD6B-B114-4DEC796389F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2EEF658-7EC0-5D7A-5A01-12D97948CC9D}"/>
              </a:ext>
            </a:extLst>
          </p:cNvPr>
          <p:cNvGrpSpPr/>
          <p:nvPr/>
        </p:nvGrpSpPr>
        <p:grpSpPr>
          <a:xfrm>
            <a:off x="1251078" y="587734"/>
            <a:ext cx="16278225" cy="9111532"/>
            <a:chOff x="0" y="0"/>
            <a:chExt cx="21704300" cy="12148710"/>
          </a:xfrm>
        </p:grpSpPr>
        <p:sp>
          <p:nvSpPr>
            <p:cNvPr id="3" name="AutoShape 3">
              <a:extLst>
                <a:ext uri="{FF2B5EF4-FFF2-40B4-BE49-F238E27FC236}">
                  <a16:creationId xmlns:a16="http://schemas.microsoft.com/office/drawing/2014/main" id="{3778193B-1D77-E483-554E-B07C2BED53EA}"/>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FF2B5EF4-FFF2-40B4-BE49-F238E27FC236}">
                  <a16:creationId xmlns:a16="http://schemas.microsoft.com/office/drawing/2014/main" id="{162E4156-24B2-35E2-EED4-4675101ADCCD}"/>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8D274A58-835B-C571-FD11-66919189710B}"/>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22695E14-F7E3-8E1F-D172-D2BD2433E8E5}"/>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D05A3FAE-3804-ECA5-349E-F784AEA6CED3}"/>
              </a:ext>
            </a:extLst>
          </p:cNvPr>
          <p:cNvGrpSpPr/>
          <p:nvPr/>
        </p:nvGrpSpPr>
        <p:grpSpPr>
          <a:xfrm rot="3599999">
            <a:off x="-5468296" y="3474316"/>
            <a:ext cx="12642307" cy="6360908"/>
            <a:chOff x="0" y="0"/>
            <a:chExt cx="3329661" cy="1675301"/>
          </a:xfrm>
        </p:grpSpPr>
        <p:sp>
          <p:nvSpPr>
            <p:cNvPr id="8" name="Freeform 8">
              <a:extLst>
                <a:ext uri="{FF2B5EF4-FFF2-40B4-BE49-F238E27FC236}">
                  <a16:creationId xmlns:a16="http://schemas.microsoft.com/office/drawing/2014/main" id="{C263AC90-FA10-B183-F83C-868B3701FDF8}"/>
                </a:ext>
              </a:extLst>
            </p:cNvPr>
            <p:cNvSpPr/>
            <p:nvPr/>
          </p:nvSpPr>
          <p:spPr>
            <a:xfrm>
              <a:off x="0" y="0"/>
              <a:ext cx="3329661" cy="1675301"/>
            </a:xfrm>
            <a:custGeom>
              <a:avLst/>
              <a:gdLst/>
              <a:ahLst/>
              <a:cxnLst/>
              <a:rect l="l" t="t" r="r" b="b"/>
              <a:pathLst>
                <a:path w="3329661" h="1675301">
                  <a:moveTo>
                    <a:pt x="0" y="0"/>
                  </a:moveTo>
                  <a:lnTo>
                    <a:pt x="3329661" y="0"/>
                  </a:lnTo>
                  <a:lnTo>
                    <a:pt x="3329661" y="1675301"/>
                  </a:lnTo>
                  <a:lnTo>
                    <a:pt x="0" y="1675301"/>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00282A8A-AD30-C194-88B7-7AA6AE0F2690}"/>
                </a:ext>
              </a:extLst>
            </p:cNvPr>
            <p:cNvSpPr txBox="1"/>
            <p:nvPr/>
          </p:nvSpPr>
          <p:spPr>
            <a:xfrm>
              <a:off x="0" y="-47625"/>
              <a:ext cx="812800" cy="860425"/>
            </a:xfrm>
            <a:prstGeom prst="rect">
              <a:avLst/>
            </a:prstGeom>
          </p:spPr>
          <p:txBody>
            <a:bodyPr lIns="60960" tIns="60960" rIns="60960" bIns="60960" rtlCol="0" anchor="ctr"/>
            <a:lstStyle/>
            <a:p>
              <a:pPr marL="0" marR="0" lvl="0" indent="0" algn="ctr" defTabSz="914400" rtl="0" eaLnBrk="1" fontAlgn="auto" latinLnBrk="0" hangingPunct="1">
                <a:lnSpc>
                  <a:spcPts val="274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D098F989-2AFC-CF80-8D48-BAEAD3A579BE}"/>
              </a:ext>
            </a:extLst>
          </p:cNvPr>
          <p:cNvSpPr txBox="1"/>
          <p:nvPr/>
        </p:nvSpPr>
        <p:spPr>
          <a:xfrm>
            <a:off x="13739842" y="7960650"/>
            <a:ext cx="3765648" cy="1438809"/>
          </a:xfrm>
          <a:prstGeom prst="rect">
            <a:avLst/>
          </a:prstGeom>
        </p:spPr>
        <p:txBody>
          <a:bodyPr lIns="0" tIns="0" rIns="0" bIns="0" rtlCol="0" anchor="t">
            <a:spAutoFit/>
          </a:bodyPr>
          <a:lstStyle/>
          <a:p>
            <a:pPr marL="0" marR="0" lvl="0" indent="0" algn="r" defTabSz="914400" rtl="0" eaLnBrk="1" fontAlgn="auto" latinLnBrk="0" hangingPunct="1">
              <a:lnSpc>
                <a:spcPts val="10949"/>
              </a:lnSpc>
              <a:spcBef>
                <a:spcPts val="0"/>
              </a:spcBef>
              <a:spcAft>
                <a:spcPts val="0"/>
              </a:spcAft>
              <a:buClrTx/>
              <a:buSzTx/>
              <a:buFontTx/>
              <a:buNone/>
              <a:tabLst/>
              <a:defRPr/>
            </a:pPr>
            <a:r>
              <a:rPr kumimoji="0" lang="en-US" sz="10428" b="0" i="0" u="none" strike="noStrike" kern="1200" cap="none" spc="208" normalizeH="0" baseline="0" noProof="0" dirty="0">
                <a:ln>
                  <a:noFill/>
                </a:ln>
                <a:solidFill>
                  <a:srgbClr val="FFFFFF"/>
                </a:solidFill>
                <a:effectLst/>
                <a:uLnTx/>
                <a:uFillTx/>
                <a:latin typeface="Bebas Neue Cyrillic"/>
                <a:ea typeface="+mn-ea"/>
                <a:cs typeface="+mn-cs"/>
              </a:rPr>
              <a:t>CLR</a:t>
            </a:r>
          </a:p>
        </p:txBody>
      </p:sp>
      <p:sp>
        <p:nvSpPr>
          <p:cNvPr id="11" name="TextBox 11">
            <a:extLst>
              <a:ext uri="{FF2B5EF4-FFF2-40B4-BE49-F238E27FC236}">
                <a16:creationId xmlns:a16="http://schemas.microsoft.com/office/drawing/2014/main" id="{01B9B787-7697-6869-4013-A2F77470DA52}"/>
              </a:ext>
            </a:extLst>
          </p:cNvPr>
          <p:cNvSpPr txBox="1"/>
          <p:nvPr/>
        </p:nvSpPr>
        <p:spPr>
          <a:xfrm>
            <a:off x="12196792" y="9092604"/>
            <a:ext cx="5308698" cy="526466"/>
          </a:xfrm>
          <a:prstGeom prst="rect">
            <a:avLst/>
          </a:prstGeom>
        </p:spPr>
        <p:txBody>
          <a:bodyPr lIns="0" tIns="0" rIns="0" bIns="0" rtlCol="0" anchor="t">
            <a:spAutoFit/>
          </a:bodyPr>
          <a:lstStyle/>
          <a:p>
            <a:pPr marL="0" marR="0" lvl="0" indent="0" algn="r" defTabSz="914400" rtl="0" eaLnBrk="1" fontAlgn="auto" latinLnBrk="0" hangingPunct="1">
              <a:lnSpc>
                <a:spcPts val="4267"/>
              </a:lnSpc>
              <a:spcBef>
                <a:spcPts val="0"/>
              </a:spcBef>
              <a:spcAft>
                <a:spcPts val="0"/>
              </a:spcAft>
              <a:buClrTx/>
              <a:buSzTx/>
              <a:buFontTx/>
              <a:buNone/>
              <a:tabLst/>
              <a:defRPr/>
            </a:pPr>
            <a:r>
              <a:rPr kumimoji="0" lang="en-US" sz="3048" b="0" i="0" u="none" strike="noStrike" kern="1200" cap="none" spc="97" normalizeH="0" baseline="0" noProof="0" dirty="0">
                <a:ln>
                  <a:noFill/>
                </a:ln>
                <a:solidFill>
                  <a:srgbClr val="FFFFFF"/>
                </a:solidFill>
                <a:effectLst/>
                <a:uLnTx/>
                <a:uFillTx/>
                <a:latin typeface="Roboto Condensed"/>
                <a:ea typeface="+mn-ea"/>
                <a:cs typeface="+mn-cs"/>
              </a:rPr>
              <a:t>#FORWARDTOGETHER</a:t>
            </a:r>
          </a:p>
        </p:txBody>
      </p:sp>
      <p:sp>
        <p:nvSpPr>
          <p:cNvPr id="13" name="TextBox 13">
            <a:extLst>
              <a:ext uri="{FF2B5EF4-FFF2-40B4-BE49-F238E27FC236}">
                <a16:creationId xmlns:a16="http://schemas.microsoft.com/office/drawing/2014/main" id="{E71558EB-DE7F-398A-5820-7ACA318C313C}"/>
              </a:ext>
            </a:extLst>
          </p:cNvPr>
          <p:cNvSpPr txBox="1"/>
          <p:nvPr/>
        </p:nvSpPr>
        <p:spPr>
          <a:xfrm>
            <a:off x="3271805" y="2157882"/>
            <a:ext cx="13822640" cy="2821735"/>
          </a:xfrm>
          <a:prstGeom prst="rect">
            <a:avLst/>
          </a:prstGeom>
        </p:spPr>
        <p:txBody>
          <a:bodyPr wrap="square" lIns="0" tIns="0" rIns="0" bIns="0" rtlCol="0" anchor="t">
            <a:spAutoFit/>
          </a:bodyPr>
          <a:lstStyle/>
          <a:p>
            <a:pPr algn="ctr">
              <a:lnSpc>
                <a:spcPts val="10952"/>
              </a:lnSpc>
              <a:defRPr/>
            </a:pPr>
            <a:r>
              <a:rPr lang="en-US" sz="10400" spc="208" dirty="0">
                <a:solidFill>
                  <a:srgbClr val="FFFFFF"/>
                </a:solidFill>
                <a:latin typeface="+mj-lt"/>
              </a:rPr>
              <a:t>2027</a:t>
            </a:r>
            <a:r>
              <a:rPr kumimoji="0" lang="en-US" sz="10400" b="0" i="0" u="none" strike="noStrike" kern="1200" cap="none" spc="208" normalizeH="0" baseline="0" noProof="0" dirty="0">
                <a:ln>
                  <a:noFill/>
                </a:ln>
                <a:solidFill>
                  <a:srgbClr val="FFFFFF"/>
                </a:solidFill>
                <a:effectLst/>
                <a:uLnTx/>
                <a:uFillTx/>
                <a:latin typeface="+mj-lt"/>
                <a:ea typeface="+mn-ea"/>
                <a:cs typeface="+mn-cs"/>
              </a:rPr>
              <a:t> </a:t>
            </a:r>
            <a:r>
              <a:rPr lang="en-US" sz="10400" spc="208" dirty="0">
                <a:solidFill>
                  <a:srgbClr val="FFFFFF"/>
                </a:solidFill>
                <a:latin typeface="+mj-lt"/>
              </a:rPr>
              <a:t>PLANNED </a:t>
            </a:r>
            <a:r>
              <a:rPr kumimoji="0" lang="en-US" sz="10400" b="0" i="0" u="none" strike="noStrike" kern="1200" cap="none" spc="208" normalizeH="0" baseline="0" noProof="0" dirty="0">
                <a:ln>
                  <a:noFill/>
                </a:ln>
                <a:solidFill>
                  <a:srgbClr val="FFFFFF"/>
                </a:solidFill>
                <a:effectLst/>
                <a:uLnTx/>
                <a:uFillTx/>
                <a:latin typeface="+mj-lt"/>
                <a:ea typeface="+mn-ea"/>
                <a:cs typeface="+mn-cs"/>
              </a:rPr>
              <a:t>BUDGET SUMMARY</a:t>
            </a:r>
          </a:p>
        </p:txBody>
      </p:sp>
      <p:sp>
        <p:nvSpPr>
          <p:cNvPr id="14" name="Freeform 14">
            <a:extLst>
              <a:ext uri="{FF2B5EF4-FFF2-40B4-BE49-F238E27FC236}">
                <a16:creationId xmlns:a16="http://schemas.microsoft.com/office/drawing/2014/main" id="{8C8FD0E3-F293-0697-ED57-03264BBBFC4D}"/>
              </a:ext>
            </a:extLst>
          </p:cNvPr>
          <p:cNvSpPr/>
          <p:nvPr/>
        </p:nvSpPr>
        <p:spPr>
          <a:xfrm>
            <a:off x="525601" y="7675457"/>
            <a:ext cx="2746203" cy="2273895"/>
          </a:xfrm>
          <a:custGeom>
            <a:avLst/>
            <a:gdLst/>
            <a:ahLst/>
            <a:cxnLst/>
            <a:rect l="l" t="t" r="r" b="b"/>
            <a:pathLst>
              <a:path w="2746203" h="2273895">
                <a:moveTo>
                  <a:pt x="0" y="0"/>
                </a:moveTo>
                <a:lnTo>
                  <a:pt x="2746202" y="0"/>
                </a:lnTo>
                <a:lnTo>
                  <a:pt x="2746202" y="2273895"/>
                </a:lnTo>
                <a:lnTo>
                  <a:pt x="0" y="2273895"/>
                </a:lnTo>
                <a:lnTo>
                  <a:pt x="0" y="0"/>
                </a:lnTo>
                <a:close/>
              </a:path>
            </a:pathLst>
          </a:custGeom>
          <a:blipFill>
            <a:blip r:embed="rId2"/>
            <a:stretch>
              <a:fillRect b="-5049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0213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08247-D465-2D3F-A500-633B7F3519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115B70B-0355-A309-77A6-FB6DF8A4FE2E}"/>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6E2E7CF7-84CE-6A36-2B25-A2C6645E62F6}"/>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3C41C896-394E-5087-DB38-656F0D37BEAF}"/>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7B965C0E-AC90-B5C6-2FC9-2BA987604FB3}"/>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05207EE3-FCB8-84A9-2080-EEF945A711CC}"/>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8BE0C05B-7533-272A-E352-51300F38ADBB}"/>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B4FA9328-F420-3AA4-C9C4-55B94FD6D1F5}"/>
              </a:ext>
            </a:extLst>
          </p:cNvPr>
          <p:cNvSpPr txBox="1"/>
          <p:nvPr/>
        </p:nvSpPr>
        <p:spPr>
          <a:xfrm>
            <a:off x="10256209" y="8112271"/>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F55AEBB8-0E9B-6B16-F8C6-6FE477171A2D}"/>
              </a:ext>
            </a:extLst>
          </p:cNvPr>
          <p:cNvSpPr txBox="1"/>
          <p:nvPr/>
        </p:nvSpPr>
        <p:spPr>
          <a:xfrm>
            <a:off x="11708352" y="910330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D72F7B8F-6483-54F1-3965-9D1455988F8D}"/>
              </a:ext>
            </a:extLst>
          </p:cNvPr>
          <p:cNvSpPr txBox="1"/>
          <p:nvPr/>
        </p:nvSpPr>
        <p:spPr>
          <a:xfrm>
            <a:off x="981076" y="563921"/>
            <a:ext cx="16278224" cy="923330"/>
          </a:xfrm>
          <a:prstGeom prst="rect">
            <a:avLst/>
          </a:prstGeom>
        </p:spPr>
        <p:txBody>
          <a:bodyPr wrap="square" lIns="0" tIns="0" rIns="0" bIns="0" rtlCol="0" anchor="t">
            <a:spAutoFit/>
          </a:bodyPr>
          <a:lstStyle/>
          <a:p>
            <a:pPr algn="ctr">
              <a:defRPr/>
            </a:pPr>
            <a:r>
              <a:rPr lang="en-US" sz="6000" spc="208" dirty="0">
                <a:solidFill>
                  <a:srgbClr val="172F6E"/>
                </a:solidFill>
                <a:latin typeface="+mj-lt"/>
              </a:rPr>
              <a:t>Statutory Requirement</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Tree>
    <p:extLst>
      <p:ext uri="{BB962C8B-B14F-4D97-AF65-F5344CB8AC3E}">
        <p14:creationId xmlns:p14="http://schemas.microsoft.com/office/powerpoint/2010/main" val="4289832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0478-E643-3557-0169-26950ABA546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CDB655-E316-5167-7D2C-D909A9BB7AC2}"/>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BA94815F-8766-E761-1BC2-51790D27EC1E}"/>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B2E4A420-123D-5318-48AE-48A7F5268121}"/>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E6B116CC-67B6-11FB-8E38-A4C4F343E537}"/>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CE52A0C9-BFC6-43E6-A3C9-5C3A2C9264BC}"/>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5478724C-9849-A7AF-D179-9111930CCEC8}"/>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1F9A67C9-7C48-23C2-C44D-9ABD12642A7E}"/>
              </a:ext>
            </a:extLst>
          </p:cNvPr>
          <p:cNvSpPr txBox="1"/>
          <p:nvPr/>
        </p:nvSpPr>
        <p:spPr>
          <a:xfrm>
            <a:off x="10256208" y="8208296"/>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91A1840F-AA30-B5D9-4B92-16EFA34A4262}"/>
              </a:ext>
            </a:extLst>
          </p:cNvPr>
          <p:cNvSpPr txBox="1"/>
          <p:nvPr/>
        </p:nvSpPr>
        <p:spPr>
          <a:xfrm>
            <a:off x="11732165"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B782BCF2-6D7A-3EA2-02CF-571AEE26504E}"/>
              </a:ext>
            </a:extLst>
          </p:cNvPr>
          <p:cNvSpPr txBox="1"/>
          <p:nvPr/>
        </p:nvSpPr>
        <p:spPr>
          <a:xfrm>
            <a:off x="1028698" y="563921"/>
            <a:ext cx="16230601" cy="923330"/>
          </a:xfrm>
          <a:prstGeom prst="rect">
            <a:avLst/>
          </a:prstGeom>
        </p:spPr>
        <p:txBody>
          <a:bodyPr wrap="square" lIns="0" tIns="0" rIns="0" bIns="0" rtlCol="0" anchor="t">
            <a:spAutoFit/>
          </a:bodyPr>
          <a:lstStyle/>
          <a:p>
            <a:pPr algn="ctr">
              <a:defRPr/>
            </a:pPr>
            <a:r>
              <a:rPr lang="en-US" sz="6000" spc="208" dirty="0">
                <a:solidFill>
                  <a:srgbClr val="172F6E"/>
                </a:solidFill>
                <a:latin typeface="+mj-lt"/>
              </a:rPr>
              <a:t>GENERAL FUND REVENUES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2" name="TextBox 11">
            <a:extLst>
              <a:ext uri="{FF2B5EF4-FFF2-40B4-BE49-F238E27FC236}">
                <a16:creationId xmlns:a16="http://schemas.microsoft.com/office/drawing/2014/main" id="{9AF19745-E280-D918-1BC7-94C813DEDCCC}"/>
              </a:ext>
            </a:extLst>
          </p:cNvPr>
          <p:cNvSpPr txBox="1"/>
          <p:nvPr/>
        </p:nvSpPr>
        <p:spPr>
          <a:xfrm>
            <a:off x="1071038" y="5624151"/>
            <a:ext cx="16145919"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The General Fund, Street Fund, Waste Disposal Fund, and Fleet Fund are </a:t>
            </a:r>
            <a:r>
              <a:rPr kumimoji="0" lang="en-US" sz="2800" b="1" i="0" u="none" strike="noStrike" kern="1200" cap="none" spc="0" normalizeH="0" baseline="0" noProof="0">
                <a:ln>
                  <a:noFill/>
                </a:ln>
                <a:solidFill>
                  <a:prstClr val="black"/>
                </a:solidFill>
                <a:effectLst/>
                <a:uLnTx/>
                <a:uFillTx/>
                <a:latin typeface="Calibri"/>
                <a:ea typeface="+mn-ea"/>
                <a:cs typeface="+mn-cs"/>
              </a:rPr>
              <a:t>balanced</a:t>
            </a:r>
            <a:r>
              <a:rPr kumimoji="0" lang="en-US" sz="2800" b="0" i="0" u="none" strike="noStrike" kern="1200" cap="none" spc="0" normalizeH="0" baseline="0" noProof="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a:solidFill>
                  <a:prstClr val="black"/>
                </a:solidFill>
                <a:latin typeface="Calibri"/>
              </a:rPr>
              <a:t>The Vehicle Storage Fund and Parking Garage Fund are forecast to have net income, revenues in excess of expenses) of $161,005 and $1,889,445, respectively.</a:t>
            </a: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In total, the 2025 proposed budget results in net income of </a:t>
            </a:r>
            <a:r>
              <a:rPr kumimoji="0" lang="en-US" sz="2800" b="1" i="0" u="none" strike="noStrike" kern="1200" cap="none" spc="0" normalizeH="0" baseline="0" noProof="0">
                <a:ln>
                  <a:noFill/>
                </a:ln>
                <a:solidFill>
                  <a:prstClr val="black"/>
                </a:solidFill>
                <a:effectLst/>
                <a:uLnTx/>
                <a:uFillTx/>
                <a:latin typeface="Calibri"/>
                <a:ea typeface="+mn-ea"/>
                <a:cs typeface="+mn-cs"/>
              </a:rPr>
              <a:t>$2,050,450 (restricted usage).</a:t>
            </a:r>
          </a:p>
        </p:txBody>
      </p:sp>
    </p:spTree>
    <p:extLst>
      <p:ext uri="{BB962C8B-B14F-4D97-AF65-F5344CB8AC3E}">
        <p14:creationId xmlns:p14="http://schemas.microsoft.com/office/powerpoint/2010/main" val="14767006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678A9-8F35-180A-35A2-D2DB889FB5C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A4250B-5770-D39B-8EE4-48CDEC84647E}"/>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79E438E2-141A-229B-5D7A-3A9047E3C61B}"/>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C260EFFF-9CF4-F124-5083-8836EF88CB32}"/>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137941A9-1F16-E8CB-4DB2-49D3F71A2F90}"/>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06D9BCB1-FEC7-F231-50F3-E3B5C15003EC}"/>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F94DB98A-79AC-97D2-31ED-B6EAD8A85E55}"/>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3883EE6D-9279-3DAF-7FBA-FF713AD3391C}"/>
              </a:ext>
            </a:extLst>
          </p:cNvPr>
          <p:cNvSpPr txBox="1"/>
          <p:nvPr/>
        </p:nvSpPr>
        <p:spPr>
          <a:xfrm>
            <a:off x="10256208" y="8208296"/>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8F3571F8-142F-D676-47CD-E4CB263B4447}"/>
              </a:ext>
            </a:extLst>
          </p:cNvPr>
          <p:cNvSpPr txBox="1"/>
          <p:nvPr/>
        </p:nvSpPr>
        <p:spPr>
          <a:xfrm>
            <a:off x="11732165"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D6C0CEB5-1B64-AEF7-4EA8-818830CDB91F}"/>
              </a:ext>
            </a:extLst>
          </p:cNvPr>
          <p:cNvSpPr txBox="1"/>
          <p:nvPr/>
        </p:nvSpPr>
        <p:spPr>
          <a:xfrm>
            <a:off x="1028698" y="563921"/>
            <a:ext cx="16230601" cy="923330"/>
          </a:xfrm>
          <a:prstGeom prst="rect">
            <a:avLst/>
          </a:prstGeom>
        </p:spPr>
        <p:txBody>
          <a:bodyPr wrap="square" lIns="0" tIns="0" rIns="0" bIns="0" rtlCol="0" anchor="t">
            <a:spAutoFit/>
          </a:bodyPr>
          <a:lstStyle/>
          <a:p>
            <a:pPr algn="ctr">
              <a:defRPr/>
            </a:pPr>
            <a:r>
              <a:rPr lang="en-US" sz="6000" spc="208" dirty="0">
                <a:solidFill>
                  <a:srgbClr val="172F6E"/>
                </a:solidFill>
                <a:latin typeface="+mj-lt"/>
              </a:rPr>
              <a:t>GENERAL FUND EXPENDITURES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2" name="TextBox 11">
            <a:extLst>
              <a:ext uri="{FF2B5EF4-FFF2-40B4-BE49-F238E27FC236}">
                <a16:creationId xmlns:a16="http://schemas.microsoft.com/office/drawing/2014/main" id="{41B9540D-FE1A-DFE2-8C0A-25A1D173B547}"/>
              </a:ext>
            </a:extLst>
          </p:cNvPr>
          <p:cNvSpPr txBox="1"/>
          <p:nvPr/>
        </p:nvSpPr>
        <p:spPr>
          <a:xfrm>
            <a:off x="1071038" y="5624151"/>
            <a:ext cx="16145919"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The General Fund, Street Fund, Waste Disposal Fund, and Fleet Fund are </a:t>
            </a:r>
            <a:r>
              <a:rPr kumimoji="0" lang="en-US" sz="2800" b="1" i="0" u="none" strike="noStrike" kern="1200" cap="none" spc="0" normalizeH="0" baseline="0" noProof="0">
                <a:ln>
                  <a:noFill/>
                </a:ln>
                <a:solidFill>
                  <a:prstClr val="black"/>
                </a:solidFill>
                <a:effectLst/>
                <a:uLnTx/>
                <a:uFillTx/>
                <a:latin typeface="Calibri"/>
                <a:ea typeface="+mn-ea"/>
                <a:cs typeface="+mn-cs"/>
              </a:rPr>
              <a:t>balanced</a:t>
            </a:r>
            <a:r>
              <a:rPr kumimoji="0" lang="en-US" sz="2800" b="0" i="0" u="none" strike="noStrike" kern="1200" cap="none" spc="0" normalizeH="0" baseline="0" noProof="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a:solidFill>
                  <a:prstClr val="black"/>
                </a:solidFill>
                <a:latin typeface="Calibri"/>
              </a:rPr>
              <a:t>The Vehicle Storage Fund and Parking Garage Fund are forecast to have net income, revenues in excess of expenses) of $161,005 and $1,889,445, respectively.</a:t>
            </a: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In total, the 2025 proposed budget results in net income of </a:t>
            </a:r>
            <a:r>
              <a:rPr kumimoji="0" lang="en-US" sz="2800" b="1" i="0" u="none" strike="noStrike" kern="1200" cap="none" spc="0" normalizeH="0" baseline="0" noProof="0">
                <a:ln>
                  <a:noFill/>
                </a:ln>
                <a:solidFill>
                  <a:prstClr val="black"/>
                </a:solidFill>
                <a:effectLst/>
                <a:uLnTx/>
                <a:uFillTx/>
                <a:latin typeface="Calibri"/>
                <a:ea typeface="+mn-ea"/>
                <a:cs typeface="+mn-cs"/>
              </a:rPr>
              <a:t>$2,050,450 (restricted usage).</a:t>
            </a:r>
          </a:p>
        </p:txBody>
      </p:sp>
    </p:spTree>
    <p:extLst>
      <p:ext uri="{BB962C8B-B14F-4D97-AF65-F5344CB8AC3E}">
        <p14:creationId xmlns:p14="http://schemas.microsoft.com/office/powerpoint/2010/main" val="42508077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C598F-1219-E076-48EC-5D51EB1165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BC41C6-E4D0-01C7-F5AE-554A60399921}"/>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8B8E4986-613F-28D1-A872-EE1675366BC0}"/>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F29629B7-EF7D-14D3-E309-41EB081B0A8E}"/>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9389181C-4DA5-4A8E-01C4-A7EB9FB0BF23}"/>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9FEB7408-44C1-0028-735B-8FFC81B430A5}"/>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BD2FE10B-9D66-D191-AEE7-EDECF09F4D72}"/>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F8A3EF59-A9F4-194A-5334-52F9301F7B07}"/>
              </a:ext>
            </a:extLst>
          </p:cNvPr>
          <p:cNvSpPr txBox="1"/>
          <p:nvPr/>
        </p:nvSpPr>
        <p:spPr>
          <a:xfrm>
            <a:off x="10256208" y="8208296"/>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F936D541-3F60-B3BC-0555-3318D09AB138}"/>
              </a:ext>
            </a:extLst>
          </p:cNvPr>
          <p:cNvSpPr txBox="1"/>
          <p:nvPr/>
        </p:nvSpPr>
        <p:spPr>
          <a:xfrm>
            <a:off x="11732165"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F10F3318-DE99-A914-13FE-EB3D50391206}"/>
              </a:ext>
            </a:extLst>
          </p:cNvPr>
          <p:cNvSpPr txBox="1"/>
          <p:nvPr/>
        </p:nvSpPr>
        <p:spPr>
          <a:xfrm>
            <a:off x="1028698" y="563921"/>
            <a:ext cx="16230601" cy="923330"/>
          </a:xfrm>
          <a:prstGeom prst="rect">
            <a:avLst/>
          </a:prstGeom>
        </p:spPr>
        <p:txBody>
          <a:bodyPr wrap="square" lIns="0" tIns="0" rIns="0" bIns="0" rtlCol="0" anchor="t">
            <a:spAutoFit/>
          </a:bodyPr>
          <a:lstStyle/>
          <a:p>
            <a:pPr algn="ctr">
              <a:defRPr/>
            </a:pPr>
            <a:r>
              <a:rPr lang="en-US" sz="6000" spc="208">
                <a:solidFill>
                  <a:srgbClr val="172F6E"/>
                </a:solidFill>
                <a:latin typeface="+mj-lt"/>
              </a:rPr>
              <a:t>ALL OTHER FUNDS – REVENUES &amp; EXPENSES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2" name="TextBox 11">
            <a:extLst>
              <a:ext uri="{FF2B5EF4-FFF2-40B4-BE49-F238E27FC236}">
                <a16:creationId xmlns:a16="http://schemas.microsoft.com/office/drawing/2014/main" id="{F251F7C9-A221-1592-D14E-8DD5081B81F4}"/>
              </a:ext>
            </a:extLst>
          </p:cNvPr>
          <p:cNvSpPr txBox="1"/>
          <p:nvPr/>
        </p:nvSpPr>
        <p:spPr>
          <a:xfrm>
            <a:off x="1071038" y="5624151"/>
            <a:ext cx="16145919"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The General Fund, Street Fund, Waste Disposal Fund, and Fleet Fund are </a:t>
            </a:r>
            <a:r>
              <a:rPr kumimoji="0" lang="en-US" sz="2800" b="1" i="0" u="none" strike="noStrike" kern="1200" cap="none" spc="0" normalizeH="0" baseline="0" noProof="0">
                <a:ln>
                  <a:noFill/>
                </a:ln>
                <a:solidFill>
                  <a:prstClr val="black"/>
                </a:solidFill>
                <a:effectLst/>
                <a:uLnTx/>
                <a:uFillTx/>
                <a:latin typeface="Calibri"/>
                <a:ea typeface="+mn-ea"/>
                <a:cs typeface="+mn-cs"/>
              </a:rPr>
              <a:t>balanced</a:t>
            </a:r>
            <a:r>
              <a:rPr kumimoji="0" lang="en-US" sz="2800" b="0" i="0" u="none" strike="noStrike" kern="1200" cap="none" spc="0" normalizeH="0" baseline="0" noProof="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a:solidFill>
                  <a:prstClr val="black"/>
                </a:solidFill>
                <a:latin typeface="Calibri"/>
              </a:rPr>
              <a:t>The Vehicle Storage Fund and Parking Garage Fund are forecast to have net income, revenues in excess of expenses) of $161,005 and $1,889,445, respectively.</a:t>
            </a: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In total, the 2025 proposed budget results in net income of </a:t>
            </a:r>
            <a:r>
              <a:rPr kumimoji="0" lang="en-US" sz="2800" b="1" i="0" u="none" strike="noStrike" kern="1200" cap="none" spc="0" normalizeH="0" baseline="0" noProof="0">
                <a:ln>
                  <a:noFill/>
                </a:ln>
                <a:solidFill>
                  <a:prstClr val="black"/>
                </a:solidFill>
                <a:effectLst/>
                <a:uLnTx/>
                <a:uFillTx/>
                <a:latin typeface="Calibri"/>
                <a:ea typeface="+mn-ea"/>
                <a:cs typeface="+mn-cs"/>
              </a:rPr>
              <a:t>$2,050,450 (restricted usage).</a:t>
            </a:r>
          </a:p>
        </p:txBody>
      </p:sp>
    </p:spTree>
    <p:extLst>
      <p:ext uri="{BB962C8B-B14F-4D97-AF65-F5344CB8AC3E}">
        <p14:creationId xmlns:p14="http://schemas.microsoft.com/office/powerpoint/2010/main" val="38884696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246EA-797C-85F8-7162-D7E6DBF2A00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A4CF10-5BEF-A219-31E7-8A05FE6277FB}"/>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BA377571-DEA3-8523-AD6A-30D853CB8244}"/>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740B37D1-E216-3CEF-7BD3-E9CC90DB8481}"/>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2DDDBF0E-3A20-5027-9337-FB1F0379BD29}"/>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A2D9EE5F-E018-04FA-9E02-A14496EABF32}"/>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A704861E-8A66-F802-C4E3-94F5A2D5ACB0}"/>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043D346A-75EA-4014-C546-6B863410F4BD}"/>
              </a:ext>
            </a:extLst>
          </p:cNvPr>
          <p:cNvSpPr txBox="1"/>
          <p:nvPr/>
        </p:nvSpPr>
        <p:spPr>
          <a:xfrm>
            <a:off x="10256208" y="8208296"/>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D6AD76EA-CDA9-C00A-C289-AF8C5DFD6713}"/>
              </a:ext>
            </a:extLst>
          </p:cNvPr>
          <p:cNvSpPr txBox="1"/>
          <p:nvPr/>
        </p:nvSpPr>
        <p:spPr>
          <a:xfrm>
            <a:off x="11732165" y="9172654"/>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49F21D05-E899-1E58-CE6E-B2AE3B53BC29}"/>
              </a:ext>
            </a:extLst>
          </p:cNvPr>
          <p:cNvSpPr txBox="1"/>
          <p:nvPr/>
        </p:nvSpPr>
        <p:spPr>
          <a:xfrm>
            <a:off x="1028698" y="563921"/>
            <a:ext cx="16230601"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SUMMARY – ALL FUNDS</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12" name="TextBox 11">
            <a:extLst>
              <a:ext uri="{FF2B5EF4-FFF2-40B4-BE49-F238E27FC236}">
                <a16:creationId xmlns:a16="http://schemas.microsoft.com/office/drawing/2014/main" id="{CF2A7BCD-3271-03FE-0E29-6A6236BA88A6}"/>
              </a:ext>
            </a:extLst>
          </p:cNvPr>
          <p:cNvSpPr txBox="1"/>
          <p:nvPr/>
        </p:nvSpPr>
        <p:spPr>
          <a:xfrm>
            <a:off x="1071038" y="5624151"/>
            <a:ext cx="16145919" cy="181588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The General Fund, Street Fund, Waste Disposal Fund, and Fleet Fund are </a:t>
            </a:r>
            <a:r>
              <a:rPr kumimoji="0" lang="en-US" sz="2800" b="1" i="0" u="none" strike="noStrike" kern="1200" cap="none" spc="0" normalizeH="0" baseline="0" noProof="0">
                <a:ln>
                  <a:noFill/>
                </a:ln>
                <a:solidFill>
                  <a:prstClr val="black"/>
                </a:solidFill>
                <a:effectLst/>
                <a:uLnTx/>
                <a:uFillTx/>
                <a:latin typeface="Calibri"/>
                <a:ea typeface="+mn-ea"/>
                <a:cs typeface="+mn-cs"/>
              </a:rPr>
              <a:t>balanced</a:t>
            </a:r>
            <a:r>
              <a:rPr kumimoji="0" lang="en-US" sz="2800" b="0" i="0" u="none" strike="noStrike" kern="1200" cap="none" spc="0" normalizeH="0" baseline="0" noProof="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a:solidFill>
                  <a:prstClr val="black"/>
                </a:solidFill>
                <a:latin typeface="Calibri"/>
              </a:rPr>
              <a:t>The Vehicle Storage Fund and Parking Garage Fund are forecast to have net income, revenues in excess of expenses) of $161,005 and $1,889,445, respectively.</a:t>
            </a:r>
            <a:endParaRPr kumimoji="0" lang="en-US" sz="2800" b="0" i="0" u="none" strike="noStrike" kern="1200" cap="none" spc="0" normalizeH="0" baseline="0" noProof="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In total, the 2025 proposed budget results in net income of </a:t>
            </a:r>
            <a:r>
              <a:rPr kumimoji="0" lang="en-US" sz="2800" b="1" i="0" u="none" strike="noStrike" kern="1200" cap="none" spc="0" normalizeH="0" baseline="0" noProof="0">
                <a:ln>
                  <a:noFill/>
                </a:ln>
                <a:solidFill>
                  <a:prstClr val="black"/>
                </a:solidFill>
                <a:effectLst/>
                <a:uLnTx/>
                <a:uFillTx/>
                <a:latin typeface="Calibri"/>
                <a:ea typeface="+mn-ea"/>
                <a:cs typeface="+mn-cs"/>
              </a:rPr>
              <a:t>$2,050,450 (restricted usage).</a:t>
            </a:r>
          </a:p>
        </p:txBody>
      </p:sp>
      <p:pic>
        <p:nvPicPr>
          <p:cNvPr id="13" name="Picture 12">
            <a:extLst>
              <a:ext uri="{FF2B5EF4-FFF2-40B4-BE49-F238E27FC236}">
                <a16:creationId xmlns:a16="http://schemas.microsoft.com/office/drawing/2014/main" id="{A6F69846-E5B9-7ABF-D264-2CEDA8DEA022}"/>
              </a:ext>
            </a:extLst>
          </p:cNvPr>
          <p:cNvPicPr>
            <a:picLocks noChangeAspect="1"/>
          </p:cNvPicPr>
          <p:nvPr/>
        </p:nvPicPr>
        <p:blipFill>
          <a:blip r:embed="rId3"/>
          <a:stretch>
            <a:fillRect/>
          </a:stretch>
        </p:blipFill>
        <p:spPr>
          <a:xfrm>
            <a:off x="2597360" y="1591445"/>
            <a:ext cx="12602526" cy="3849410"/>
          </a:xfrm>
          <a:prstGeom prst="rect">
            <a:avLst/>
          </a:prstGeom>
        </p:spPr>
      </p:pic>
    </p:spTree>
    <p:extLst>
      <p:ext uri="{BB962C8B-B14F-4D97-AF65-F5344CB8AC3E}">
        <p14:creationId xmlns:p14="http://schemas.microsoft.com/office/powerpoint/2010/main" val="5374476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172F6E"/>
        </a:solidFill>
        <a:effectLst/>
      </p:bgPr>
    </p:bg>
    <p:spTree>
      <p:nvGrpSpPr>
        <p:cNvPr id="1" name="">
          <a:extLst>
            <a:ext uri="{FF2B5EF4-FFF2-40B4-BE49-F238E27FC236}">
              <a16:creationId xmlns:a16="http://schemas.microsoft.com/office/drawing/2014/main" id="{AA368A05-A3B7-753F-8559-44B7C3A63AB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536F693-BB13-1D83-635F-849F8538D506}"/>
              </a:ext>
            </a:extLst>
          </p:cNvPr>
          <p:cNvGrpSpPr/>
          <p:nvPr/>
        </p:nvGrpSpPr>
        <p:grpSpPr>
          <a:xfrm>
            <a:off x="1251078" y="587734"/>
            <a:ext cx="16278225" cy="9111532"/>
            <a:chOff x="0" y="0"/>
            <a:chExt cx="21704300" cy="12148710"/>
          </a:xfrm>
        </p:grpSpPr>
        <p:sp>
          <p:nvSpPr>
            <p:cNvPr id="3" name="AutoShape 3">
              <a:extLst>
                <a:ext uri="{FF2B5EF4-FFF2-40B4-BE49-F238E27FC236}">
                  <a16:creationId xmlns:a16="http://schemas.microsoft.com/office/drawing/2014/main" id="{219C7AF7-8103-8AC4-62F9-57407666A2F7}"/>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FF2B5EF4-FFF2-40B4-BE49-F238E27FC236}">
                  <a16:creationId xmlns:a16="http://schemas.microsoft.com/office/drawing/2014/main" id="{E6C4AD12-627A-266E-70FA-E1C594BCB093}"/>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2D30089B-A5B3-5D77-B55E-1E45E3E144A0}"/>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BAFD1A5F-1546-0074-BDC7-D6780B9B75F9}"/>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97E553D5-10DE-D3F6-52CB-213412EACD72}"/>
              </a:ext>
            </a:extLst>
          </p:cNvPr>
          <p:cNvGrpSpPr/>
          <p:nvPr/>
        </p:nvGrpSpPr>
        <p:grpSpPr>
          <a:xfrm rot="3599999">
            <a:off x="-5468296" y="3474316"/>
            <a:ext cx="12642307" cy="6360908"/>
            <a:chOff x="0" y="0"/>
            <a:chExt cx="3329661" cy="1675301"/>
          </a:xfrm>
        </p:grpSpPr>
        <p:sp>
          <p:nvSpPr>
            <p:cNvPr id="8" name="Freeform 8">
              <a:extLst>
                <a:ext uri="{FF2B5EF4-FFF2-40B4-BE49-F238E27FC236}">
                  <a16:creationId xmlns:a16="http://schemas.microsoft.com/office/drawing/2014/main" id="{35BD8BF4-B6D1-70D3-3777-FEB938EC283C}"/>
                </a:ext>
              </a:extLst>
            </p:cNvPr>
            <p:cNvSpPr/>
            <p:nvPr/>
          </p:nvSpPr>
          <p:spPr>
            <a:xfrm>
              <a:off x="0" y="0"/>
              <a:ext cx="3329661" cy="1675301"/>
            </a:xfrm>
            <a:custGeom>
              <a:avLst/>
              <a:gdLst/>
              <a:ahLst/>
              <a:cxnLst/>
              <a:rect l="l" t="t" r="r" b="b"/>
              <a:pathLst>
                <a:path w="3329661" h="1675301">
                  <a:moveTo>
                    <a:pt x="0" y="0"/>
                  </a:moveTo>
                  <a:lnTo>
                    <a:pt x="3329661" y="0"/>
                  </a:lnTo>
                  <a:lnTo>
                    <a:pt x="3329661" y="1675301"/>
                  </a:lnTo>
                  <a:lnTo>
                    <a:pt x="0" y="1675301"/>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0E9E8512-E1CD-6553-9C8B-2C6D7F2DCCFB}"/>
                </a:ext>
              </a:extLst>
            </p:cNvPr>
            <p:cNvSpPr txBox="1"/>
            <p:nvPr/>
          </p:nvSpPr>
          <p:spPr>
            <a:xfrm>
              <a:off x="0" y="-47625"/>
              <a:ext cx="812800" cy="860425"/>
            </a:xfrm>
            <a:prstGeom prst="rect">
              <a:avLst/>
            </a:prstGeom>
          </p:spPr>
          <p:txBody>
            <a:bodyPr lIns="60960" tIns="60960" rIns="60960" bIns="60960" rtlCol="0" anchor="ctr"/>
            <a:lstStyle/>
            <a:p>
              <a:pPr marL="0" marR="0" lvl="0" indent="0" algn="ctr" defTabSz="914400" rtl="0" eaLnBrk="1" fontAlgn="auto" latinLnBrk="0" hangingPunct="1">
                <a:lnSpc>
                  <a:spcPts val="274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66507EA6-A302-A48F-E27A-5925E300467B}"/>
              </a:ext>
            </a:extLst>
          </p:cNvPr>
          <p:cNvSpPr txBox="1"/>
          <p:nvPr/>
        </p:nvSpPr>
        <p:spPr>
          <a:xfrm>
            <a:off x="13763655" y="7935328"/>
            <a:ext cx="3765648" cy="1438809"/>
          </a:xfrm>
          <a:prstGeom prst="rect">
            <a:avLst/>
          </a:prstGeom>
        </p:spPr>
        <p:txBody>
          <a:bodyPr lIns="0" tIns="0" rIns="0" bIns="0" rtlCol="0" anchor="t">
            <a:spAutoFit/>
          </a:bodyPr>
          <a:lstStyle/>
          <a:p>
            <a:pPr marL="0" marR="0" lvl="0" indent="0" algn="r" defTabSz="914400" rtl="0" eaLnBrk="1" fontAlgn="auto" latinLnBrk="0" hangingPunct="1">
              <a:lnSpc>
                <a:spcPts val="10949"/>
              </a:lnSpc>
              <a:spcBef>
                <a:spcPts val="0"/>
              </a:spcBef>
              <a:spcAft>
                <a:spcPts val="0"/>
              </a:spcAft>
              <a:buClrTx/>
              <a:buSzTx/>
              <a:buFontTx/>
              <a:buNone/>
              <a:tabLst/>
              <a:defRPr/>
            </a:pPr>
            <a:r>
              <a:rPr kumimoji="0" lang="en-US" sz="10428" b="0" i="0" u="none" strike="noStrike" kern="1200" cap="none" spc="208" normalizeH="0" baseline="0" noProof="0" dirty="0">
                <a:ln>
                  <a:noFill/>
                </a:ln>
                <a:solidFill>
                  <a:srgbClr val="FFFFFF"/>
                </a:solidFill>
                <a:effectLst/>
                <a:uLnTx/>
                <a:uFillTx/>
                <a:latin typeface="Bebas Neue Cyrillic"/>
                <a:ea typeface="+mn-ea"/>
                <a:cs typeface="+mn-cs"/>
              </a:rPr>
              <a:t>CLR</a:t>
            </a:r>
          </a:p>
        </p:txBody>
      </p:sp>
      <p:sp>
        <p:nvSpPr>
          <p:cNvPr id="11" name="TextBox 11">
            <a:extLst>
              <a:ext uri="{FF2B5EF4-FFF2-40B4-BE49-F238E27FC236}">
                <a16:creationId xmlns:a16="http://schemas.microsoft.com/office/drawing/2014/main" id="{D6ACCF86-3B27-A0D9-19F0-8A641EA27666}"/>
              </a:ext>
            </a:extLst>
          </p:cNvPr>
          <p:cNvSpPr txBox="1"/>
          <p:nvPr/>
        </p:nvSpPr>
        <p:spPr>
          <a:xfrm>
            <a:off x="12220605" y="9077567"/>
            <a:ext cx="5308698" cy="526466"/>
          </a:xfrm>
          <a:prstGeom prst="rect">
            <a:avLst/>
          </a:prstGeom>
        </p:spPr>
        <p:txBody>
          <a:bodyPr lIns="0" tIns="0" rIns="0" bIns="0" rtlCol="0" anchor="t">
            <a:spAutoFit/>
          </a:bodyPr>
          <a:lstStyle/>
          <a:p>
            <a:pPr marL="0" marR="0" lvl="0" indent="0" algn="r" defTabSz="914400" rtl="0" eaLnBrk="1" fontAlgn="auto" latinLnBrk="0" hangingPunct="1">
              <a:lnSpc>
                <a:spcPts val="4267"/>
              </a:lnSpc>
              <a:spcBef>
                <a:spcPts val="0"/>
              </a:spcBef>
              <a:spcAft>
                <a:spcPts val="0"/>
              </a:spcAft>
              <a:buClrTx/>
              <a:buSzTx/>
              <a:buFontTx/>
              <a:buNone/>
              <a:tabLst/>
              <a:defRPr/>
            </a:pPr>
            <a:r>
              <a:rPr kumimoji="0" lang="en-US" sz="3048" b="0" i="0" u="none" strike="noStrike" kern="1200" cap="none" spc="97" normalizeH="0" baseline="0" noProof="0">
                <a:ln>
                  <a:noFill/>
                </a:ln>
                <a:solidFill>
                  <a:srgbClr val="FFFFFF"/>
                </a:solidFill>
                <a:effectLst/>
                <a:uLnTx/>
                <a:uFillTx/>
                <a:latin typeface="Roboto Condensed"/>
                <a:ea typeface="+mn-ea"/>
                <a:cs typeface="+mn-cs"/>
              </a:rPr>
              <a:t>#FORWARDTOGETHER</a:t>
            </a:r>
          </a:p>
        </p:txBody>
      </p:sp>
      <p:sp>
        <p:nvSpPr>
          <p:cNvPr id="13" name="TextBox 13">
            <a:extLst>
              <a:ext uri="{FF2B5EF4-FFF2-40B4-BE49-F238E27FC236}">
                <a16:creationId xmlns:a16="http://schemas.microsoft.com/office/drawing/2014/main" id="{9FF25BE6-7059-D62A-B709-949B2C7C041E}"/>
              </a:ext>
            </a:extLst>
          </p:cNvPr>
          <p:cNvSpPr txBox="1"/>
          <p:nvPr/>
        </p:nvSpPr>
        <p:spPr>
          <a:xfrm>
            <a:off x="3271805" y="2157882"/>
            <a:ext cx="13822640" cy="1410643"/>
          </a:xfrm>
          <a:prstGeom prst="rect">
            <a:avLst/>
          </a:prstGeom>
        </p:spPr>
        <p:txBody>
          <a:bodyPr wrap="square" lIns="0" tIns="0" rIns="0" bIns="0" rtlCol="0" anchor="t">
            <a:spAutoFit/>
          </a:bodyPr>
          <a:lstStyle/>
          <a:p>
            <a:pPr marL="0" marR="0" lvl="0" indent="0" algn="ctr" defTabSz="914400" rtl="0" eaLnBrk="1" fontAlgn="auto" latinLnBrk="0" hangingPunct="1">
              <a:lnSpc>
                <a:spcPts val="10952"/>
              </a:lnSpc>
              <a:spcBef>
                <a:spcPts val="0"/>
              </a:spcBef>
              <a:spcAft>
                <a:spcPts val="0"/>
              </a:spcAft>
              <a:buClrTx/>
              <a:buSzTx/>
              <a:buFontTx/>
              <a:buNone/>
              <a:tabLst/>
              <a:defRPr/>
            </a:pPr>
            <a:r>
              <a:rPr kumimoji="0" lang="en-US" sz="10430" b="0" i="0" u="none" strike="noStrike" kern="1200" cap="none" spc="208" normalizeH="0" baseline="0" noProof="0" dirty="0">
                <a:ln>
                  <a:noFill/>
                </a:ln>
                <a:solidFill>
                  <a:srgbClr val="FFFFFF"/>
                </a:solidFill>
                <a:effectLst/>
                <a:uLnTx/>
                <a:uFillTx/>
                <a:latin typeface="+mj-lt"/>
                <a:ea typeface="+mn-ea"/>
                <a:cs typeface="+mn-cs"/>
              </a:rPr>
              <a:t>FUTURE STEPS</a:t>
            </a:r>
          </a:p>
        </p:txBody>
      </p:sp>
      <p:sp>
        <p:nvSpPr>
          <p:cNvPr id="14" name="Freeform 14">
            <a:extLst>
              <a:ext uri="{FF2B5EF4-FFF2-40B4-BE49-F238E27FC236}">
                <a16:creationId xmlns:a16="http://schemas.microsoft.com/office/drawing/2014/main" id="{552F967D-4ADF-DE73-5A5E-705CB6D159B6}"/>
              </a:ext>
            </a:extLst>
          </p:cNvPr>
          <p:cNvSpPr/>
          <p:nvPr/>
        </p:nvSpPr>
        <p:spPr>
          <a:xfrm>
            <a:off x="525601" y="7675457"/>
            <a:ext cx="2746203" cy="2273895"/>
          </a:xfrm>
          <a:custGeom>
            <a:avLst/>
            <a:gdLst/>
            <a:ahLst/>
            <a:cxnLst/>
            <a:rect l="l" t="t" r="r" b="b"/>
            <a:pathLst>
              <a:path w="2746203" h="2273895">
                <a:moveTo>
                  <a:pt x="0" y="0"/>
                </a:moveTo>
                <a:lnTo>
                  <a:pt x="2746202" y="0"/>
                </a:lnTo>
                <a:lnTo>
                  <a:pt x="2746202" y="2273895"/>
                </a:lnTo>
                <a:lnTo>
                  <a:pt x="0" y="2273895"/>
                </a:lnTo>
                <a:lnTo>
                  <a:pt x="0" y="0"/>
                </a:lnTo>
                <a:close/>
              </a:path>
            </a:pathLst>
          </a:custGeom>
          <a:blipFill>
            <a:blip r:embed="rId2"/>
            <a:stretch>
              <a:fillRect b="-5049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9761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F8D28-9A27-1077-3B24-4BEDC5BAB86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E1F3190-0659-1F8C-61B1-98BAE9EDCD3C}"/>
              </a:ext>
            </a:extLst>
          </p:cNvPr>
          <p:cNvSpPr/>
          <p:nvPr/>
        </p:nvSpPr>
        <p:spPr>
          <a:xfrm>
            <a:off x="6540228" y="90105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DBC588AE-EB6D-BD24-B7E8-E975C9204725}"/>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07B5BB13-6249-570A-81DC-4567A5FC480E}"/>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9232FE32-5452-F9DA-195E-22B96FC5894B}"/>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BBF6EBAB-B243-0CD0-B75B-015D969BDB7C}"/>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8A112394-390A-7D0C-BD0E-6B25D599C28A}"/>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A4690205-2000-CBD0-9AF7-40C87A1009B2}"/>
              </a:ext>
            </a:extLst>
          </p:cNvPr>
          <p:cNvSpPr txBox="1"/>
          <p:nvPr/>
        </p:nvSpPr>
        <p:spPr>
          <a:xfrm>
            <a:off x="10256209" y="8112271"/>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dirty="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BC389CC7-38ED-41D2-7FE0-1AB94C6D9BFA}"/>
              </a:ext>
            </a:extLst>
          </p:cNvPr>
          <p:cNvSpPr txBox="1"/>
          <p:nvPr/>
        </p:nvSpPr>
        <p:spPr>
          <a:xfrm>
            <a:off x="11708352" y="9103302"/>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dirty="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96DE4C3F-696B-1F09-E28F-F89EF0248555}"/>
              </a:ext>
            </a:extLst>
          </p:cNvPr>
          <p:cNvSpPr txBox="1"/>
          <p:nvPr/>
        </p:nvSpPr>
        <p:spPr>
          <a:xfrm>
            <a:off x="981076" y="563921"/>
            <a:ext cx="16278224"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208" normalizeH="0" baseline="0" noProof="0" dirty="0">
                <a:ln>
                  <a:noFill/>
                </a:ln>
                <a:solidFill>
                  <a:srgbClr val="172F6E"/>
                </a:solidFill>
                <a:effectLst/>
                <a:uLnTx/>
                <a:uFillTx/>
                <a:latin typeface="+mj-lt"/>
                <a:ea typeface="+mn-ea"/>
                <a:cs typeface="+mn-cs"/>
              </a:rPr>
              <a:t>FUTURE STEPS</a:t>
            </a:r>
          </a:p>
        </p:txBody>
      </p:sp>
      <p:sp>
        <p:nvSpPr>
          <p:cNvPr id="8" name="TextBox 7">
            <a:extLst>
              <a:ext uri="{FF2B5EF4-FFF2-40B4-BE49-F238E27FC236}">
                <a16:creationId xmlns:a16="http://schemas.microsoft.com/office/drawing/2014/main" id="{CD480CE2-A515-88FA-25B0-6FA01D6B7AB2}"/>
              </a:ext>
            </a:extLst>
          </p:cNvPr>
          <p:cNvSpPr txBox="1"/>
          <p:nvPr/>
        </p:nvSpPr>
        <p:spPr>
          <a:xfrm>
            <a:off x="1052581" y="1790700"/>
            <a:ext cx="15559019" cy="550920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defRPr/>
            </a:pPr>
            <a:r>
              <a:rPr lang="en-US" sz="4400" dirty="0">
                <a:solidFill>
                  <a:prstClr val="black"/>
                </a:solidFill>
                <a:latin typeface="Calibri"/>
              </a:rPr>
              <a:t>Continue to evaluate opportunities with City owned property and buildings to put our assets to work</a:t>
            </a:r>
            <a:endParaRPr lang="en-US" dirty="0">
              <a:solidFill>
                <a:prstClr val="black"/>
              </a:solidFill>
              <a:latin typeface="Calibri"/>
            </a:endParaRPr>
          </a:p>
          <a:p>
            <a:pPr marL="285750" indent="-285750">
              <a:buFont typeface="Wingdings" panose="05000000000000000000" pitchFamily="2" charset="2"/>
              <a:buChar char="Ø"/>
              <a:defRPr/>
            </a:pPr>
            <a:r>
              <a:rPr lang="en-US" sz="4400" dirty="0">
                <a:solidFill>
                  <a:prstClr val="black"/>
                </a:solidFill>
                <a:latin typeface="Calibri"/>
              </a:rPr>
              <a:t>Refinancing</a:t>
            </a:r>
            <a:r>
              <a:rPr lang="en-US" sz="4400" dirty="0">
                <a:solidFill>
                  <a:prstClr val="black"/>
                </a:solidFill>
                <a:ea typeface="Calibri"/>
                <a:cs typeface="Calibri"/>
              </a:rPr>
              <a:t> of Solar Facility Note with Pledged Revenue Bonds and additional funding for construction of:</a:t>
            </a:r>
          </a:p>
          <a:p>
            <a:pPr marL="1028700" lvl="1" indent="-571500">
              <a:buFont typeface="Courier New" panose="05000000000000000000" pitchFamily="2" charset="2"/>
              <a:buChar char="o"/>
              <a:defRPr/>
            </a:pPr>
            <a:r>
              <a:rPr lang="en-US" sz="4400" dirty="0">
                <a:solidFill>
                  <a:prstClr val="black"/>
                </a:solidFill>
                <a:ea typeface="Calibri"/>
                <a:cs typeface="Calibri"/>
              </a:rPr>
              <a:t>Fire Station 25</a:t>
            </a:r>
            <a:endParaRPr lang="en-US" dirty="0">
              <a:solidFill>
                <a:prstClr val="black"/>
              </a:solidFill>
              <a:ea typeface="Calibri"/>
              <a:cs typeface="Calibri"/>
            </a:endParaRPr>
          </a:p>
          <a:p>
            <a:pPr marL="1028700" lvl="1" indent="-571500">
              <a:buFont typeface="Courier New" panose="05000000000000000000" pitchFamily="2" charset="2"/>
              <a:buChar char="o"/>
              <a:defRPr/>
            </a:pPr>
            <a:r>
              <a:rPr lang="en-US" sz="4400" dirty="0">
                <a:solidFill>
                  <a:prstClr val="black"/>
                </a:solidFill>
                <a:ea typeface="Calibri"/>
                <a:cs typeface="Calibri"/>
              </a:rPr>
              <a:t>New Court Building</a:t>
            </a:r>
            <a:endParaRPr lang="en-US" dirty="0">
              <a:solidFill>
                <a:prstClr val="black"/>
              </a:solidFill>
              <a:ea typeface="Calibri"/>
              <a:cs typeface="Calibri"/>
            </a:endParaRPr>
          </a:p>
          <a:p>
            <a:pPr marL="1028700" lvl="1" indent="-571500">
              <a:buFont typeface="Courier New" panose="05000000000000000000" pitchFamily="2" charset="2"/>
              <a:buChar char="o"/>
              <a:defRPr/>
            </a:pPr>
            <a:r>
              <a:rPr lang="en-US" sz="4400" dirty="0">
                <a:solidFill>
                  <a:prstClr val="black"/>
                </a:solidFill>
                <a:ea typeface="Calibri"/>
                <a:cs typeface="Calibri"/>
              </a:rPr>
              <a:t>LRPD Property and Evidence Room Building Build Out</a:t>
            </a:r>
            <a:endParaRPr lang="en-US" dirty="0">
              <a:solidFill>
                <a:prstClr val="black"/>
              </a:solidFill>
              <a:ea typeface="Calibri"/>
              <a:cs typeface="Calibri"/>
            </a:endParaRPr>
          </a:p>
          <a:p>
            <a:pPr marL="285750" indent="-285750">
              <a:buFont typeface="Wingdings" panose="05000000000000000000" pitchFamily="2" charset="2"/>
              <a:buChar char="Ø"/>
              <a:defRPr/>
            </a:pPr>
            <a:endParaRPr lang="en-US" sz="4400" dirty="0">
              <a:solidFill>
                <a:prstClr val="black"/>
              </a:solidFill>
              <a:ea typeface="Calibri"/>
              <a:cs typeface="Calibri"/>
            </a:endParaRPr>
          </a:p>
        </p:txBody>
      </p:sp>
    </p:spTree>
    <p:extLst>
      <p:ext uri="{BB962C8B-B14F-4D97-AF65-F5344CB8AC3E}">
        <p14:creationId xmlns:p14="http://schemas.microsoft.com/office/powerpoint/2010/main" val="397534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64EFB-286D-296E-61DB-011A64E738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7F4EBE-735D-62D1-DBE1-952C0C56DA8F}"/>
              </a:ext>
            </a:extLst>
          </p:cNvPr>
          <p:cNvSpPr/>
          <p:nvPr/>
        </p:nvSpPr>
        <p:spPr>
          <a:xfrm>
            <a:off x="6436566" y="839390"/>
            <a:ext cx="10719072" cy="9111532"/>
          </a:xfrm>
          <a:custGeom>
            <a:avLst/>
            <a:gdLst/>
            <a:ahLst/>
            <a:cxnLst/>
            <a:rect l="l" t="t" r="r" b="b"/>
            <a:pathLst>
              <a:path w="10719072" h="9111532">
                <a:moveTo>
                  <a:pt x="0" y="0"/>
                </a:moveTo>
                <a:lnTo>
                  <a:pt x="10719072" y="0"/>
                </a:lnTo>
                <a:lnTo>
                  <a:pt x="10719072" y="9111532"/>
                </a:lnTo>
                <a:lnTo>
                  <a:pt x="0" y="9111532"/>
                </a:lnTo>
                <a:lnTo>
                  <a:pt x="0" y="0"/>
                </a:lnTo>
                <a:close/>
              </a:path>
            </a:pathLst>
          </a:custGeom>
          <a:blipFill>
            <a:blip r:embed="rId2">
              <a:alphaModFix amt="21999"/>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65F25B79-CFDE-200F-687D-6ED95CAF2FD6}"/>
              </a:ext>
            </a:extLst>
          </p:cNvPr>
          <p:cNvGrpSpPr/>
          <p:nvPr/>
        </p:nvGrpSpPr>
        <p:grpSpPr>
          <a:xfrm>
            <a:off x="1004888" y="587734"/>
            <a:ext cx="16278225" cy="9111532"/>
            <a:chOff x="0" y="0"/>
            <a:chExt cx="21704300" cy="12148710"/>
          </a:xfrm>
        </p:grpSpPr>
        <p:sp>
          <p:nvSpPr>
            <p:cNvPr id="4" name="AutoShape 4">
              <a:extLst>
                <a:ext uri="{FF2B5EF4-FFF2-40B4-BE49-F238E27FC236}">
                  <a16:creationId xmlns:a16="http://schemas.microsoft.com/office/drawing/2014/main" id="{D6907521-E4C1-08F5-E85B-0570185196EC}"/>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a:extLst>
                <a:ext uri="{FF2B5EF4-FFF2-40B4-BE49-F238E27FC236}">
                  <a16:creationId xmlns:a16="http://schemas.microsoft.com/office/drawing/2014/main" id="{9BAE1C3E-369A-9833-F676-A1EC77F2DA18}"/>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a:extLst>
                <a:ext uri="{FF2B5EF4-FFF2-40B4-BE49-F238E27FC236}">
                  <a16:creationId xmlns:a16="http://schemas.microsoft.com/office/drawing/2014/main" id="{4886F416-3B2E-6ADE-6766-F0DBED8EAD52}"/>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a:extLst>
                <a:ext uri="{FF2B5EF4-FFF2-40B4-BE49-F238E27FC236}">
                  <a16:creationId xmlns:a16="http://schemas.microsoft.com/office/drawing/2014/main" id="{7DB67ABA-12CC-9A10-2491-7F16C8648BC0}"/>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9">
            <a:extLst>
              <a:ext uri="{FF2B5EF4-FFF2-40B4-BE49-F238E27FC236}">
                <a16:creationId xmlns:a16="http://schemas.microsoft.com/office/drawing/2014/main" id="{BA30AD48-00D2-488F-BACF-DB62EF76FBF1}"/>
              </a:ext>
            </a:extLst>
          </p:cNvPr>
          <p:cNvSpPr txBox="1"/>
          <p:nvPr/>
        </p:nvSpPr>
        <p:spPr>
          <a:xfrm>
            <a:off x="10502956" y="8168945"/>
            <a:ext cx="7003091" cy="1300353"/>
          </a:xfrm>
          <a:prstGeom prst="rect">
            <a:avLst/>
          </a:prstGeom>
        </p:spPr>
        <p:txBody>
          <a:bodyPr lIns="0" tIns="0" rIns="0" bIns="0" rtlCol="0" anchor="t">
            <a:spAutoFit/>
          </a:bodyPr>
          <a:lstStyle/>
          <a:p>
            <a:pPr marL="0" marR="0" lvl="0" indent="0" algn="r" defTabSz="914400" rtl="0" eaLnBrk="1" fontAlgn="auto" latinLnBrk="0" hangingPunct="1">
              <a:lnSpc>
                <a:spcPts val="9828"/>
              </a:lnSpc>
              <a:spcBef>
                <a:spcPts val="0"/>
              </a:spcBef>
              <a:spcAft>
                <a:spcPts val="0"/>
              </a:spcAft>
              <a:buClrTx/>
              <a:buSzTx/>
              <a:buFontTx/>
              <a:buNone/>
              <a:tabLst/>
              <a:defRPr/>
            </a:pPr>
            <a:r>
              <a:rPr kumimoji="0" lang="en-US" sz="9360" b="0" i="0" u="none" strike="noStrike" kern="1200" cap="none" spc="187" normalizeH="0" baseline="0" noProof="0">
                <a:ln>
                  <a:noFill/>
                </a:ln>
                <a:solidFill>
                  <a:srgbClr val="172F6E"/>
                </a:solidFill>
                <a:effectLst/>
                <a:uLnTx/>
                <a:uFillTx/>
                <a:latin typeface="Bebas Neue Cyrillic"/>
                <a:ea typeface="+mn-ea"/>
                <a:cs typeface="+mn-cs"/>
              </a:rPr>
              <a:t> CLR</a:t>
            </a:r>
          </a:p>
        </p:txBody>
      </p:sp>
      <p:sp>
        <p:nvSpPr>
          <p:cNvPr id="10" name="TextBox 10">
            <a:extLst>
              <a:ext uri="{FF2B5EF4-FFF2-40B4-BE49-F238E27FC236}">
                <a16:creationId xmlns:a16="http://schemas.microsoft.com/office/drawing/2014/main" id="{36D38FF0-8291-F9D9-1241-BEE9603AFA8D}"/>
              </a:ext>
            </a:extLst>
          </p:cNvPr>
          <p:cNvSpPr txBox="1"/>
          <p:nvPr/>
        </p:nvSpPr>
        <p:spPr>
          <a:xfrm>
            <a:off x="11955098" y="9172655"/>
            <a:ext cx="5550948" cy="526612"/>
          </a:xfrm>
          <a:prstGeom prst="rect">
            <a:avLst/>
          </a:prstGeom>
        </p:spPr>
        <p:txBody>
          <a:bodyPr lIns="0" tIns="0" rIns="0" bIns="0" rtlCol="0" anchor="t">
            <a:spAutoFit/>
          </a:bodyPr>
          <a:lstStyle/>
          <a:p>
            <a:pPr marL="0" marR="0" lvl="0" indent="0" algn="r" defTabSz="914400" rtl="0" eaLnBrk="1" fontAlgn="auto" latinLnBrk="0" hangingPunct="1">
              <a:lnSpc>
                <a:spcPts val="4259"/>
              </a:lnSpc>
              <a:spcBef>
                <a:spcPts val="0"/>
              </a:spcBef>
              <a:spcAft>
                <a:spcPts val="0"/>
              </a:spcAft>
              <a:buClrTx/>
              <a:buSzTx/>
              <a:buFontTx/>
              <a:buNone/>
              <a:tabLst/>
              <a:defRPr/>
            </a:pPr>
            <a:r>
              <a:rPr kumimoji="0" lang="en-US" sz="3042" b="0" i="0" u="none" strike="noStrike" kern="1200" cap="none" spc="106" normalizeH="0" baseline="0" noProof="0">
                <a:ln>
                  <a:noFill/>
                </a:ln>
                <a:solidFill>
                  <a:srgbClr val="172F6E"/>
                </a:solidFill>
                <a:effectLst/>
                <a:uLnTx/>
                <a:uFillTx/>
                <a:latin typeface="Roboto Condensed"/>
                <a:ea typeface="+mn-ea"/>
                <a:cs typeface="+mn-cs"/>
              </a:rPr>
              <a:t>#FORWARDTOGETHER</a:t>
            </a:r>
          </a:p>
        </p:txBody>
      </p:sp>
      <p:sp>
        <p:nvSpPr>
          <p:cNvPr id="11" name="TextBox 11">
            <a:extLst>
              <a:ext uri="{FF2B5EF4-FFF2-40B4-BE49-F238E27FC236}">
                <a16:creationId xmlns:a16="http://schemas.microsoft.com/office/drawing/2014/main" id="{A646FFB1-A183-4063-F131-AF94B5623161}"/>
              </a:ext>
            </a:extLst>
          </p:cNvPr>
          <p:cNvSpPr txBox="1"/>
          <p:nvPr/>
        </p:nvSpPr>
        <p:spPr>
          <a:xfrm>
            <a:off x="981076" y="563921"/>
            <a:ext cx="16278224" cy="1846659"/>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208" dirty="0">
                <a:solidFill>
                  <a:srgbClr val="172F6E"/>
                </a:solidFill>
                <a:latin typeface="+mj-lt"/>
              </a:rPr>
              <a:t>AREAS OF EMPHASIS IN BUDGET AND BOARD OF DIRECTORS POLICY STATEMENT ALIGNMENT</a:t>
            </a:r>
            <a:endParaRPr kumimoji="0" lang="en-US" sz="6000" b="0" i="0" u="none" strike="noStrike" kern="1200" cap="none" spc="208" normalizeH="0" baseline="0" noProof="0" dirty="0">
              <a:ln>
                <a:noFill/>
              </a:ln>
              <a:solidFill>
                <a:srgbClr val="172F6E"/>
              </a:solidFill>
              <a:effectLst/>
              <a:uLnTx/>
              <a:uFillTx/>
              <a:latin typeface="+mj-lt"/>
              <a:ea typeface="+mn-ea"/>
              <a:cs typeface="+mn-cs"/>
            </a:endParaRPr>
          </a:p>
        </p:txBody>
      </p:sp>
      <p:sp>
        <p:nvSpPr>
          <p:cNvPr id="8" name="TextBox 7">
            <a:extLst>
              <a:ext uri="{FF2B5EF4-FFF2-40B4-BE49-F238E27FC236}">
                <a16:creationId xmlns:a16="http://schemas.microsoft.com/office/drawing/2014/main" id="{E3089206-9A5B-3307-19A6-EA56F6356CCF}"/>
              </a:ext>
            </a:extLst>
          </p:cNvPr>
          <p:cNvSpPr txBox="1"/>
          <p:nvPr/>
        </p:nvSpPr>
        <p:spPr>
          <a:xfrm>
            <a:off x="1076324" y="2438496"/>
            <a:ext cx="15559019" cy="212365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4400" dirty="0"/>
              <a:t>Public Safety Funding – Ensuring a Safe City</a:t>
            </a:r>
          </a:p>
          <a:p>
            <a:pPr marL="285750" indent="-285750">
              <a:buFont typeface="Wingdings" panose="05000000000000000000" pitchFamily="2" charset="2"/>
              <a:buChar char="Ø"/>
            </a:pPr>
            <a:r>
              <a:rPr lang="en-US" sz="4400" dirty="0"/>
              <a:t>Micro Home Village - Ensuring a Safe City</a:t>
            </a:r>
            <a:endParaRPr lang="en-US" sz="4400" dirty="0">
              <a:ea typeface="Calibri"/>
              <a:cs typeface="Calibri"/>
            </a:endParaRPr>
          </a:p>
          <a:p>
            <a:pPr marL="285750" indent="-285750">
              <a:buFont typeface="Wingdings" panose="05000000000000000000" pitchFamily="2" charset="2"/>
              <a:buChar char="Ø"/>
            </a:pPr>
            <a:r>
              <a:rPr lang="en-US" sz="4400" dirty="0"/>
              <a:t>New Senior Center Operations Funding – Quality of Life</a:t>
            </a:r>
            <a:endParaRPr lang="en-US" sz="4400" dirty="0">
              <a:ea typeface="Calibri"/>
              <a:cs typeface="Calibri"/>
            </a:endParaRPr>
          </a:p>
        </p:txBody>
      </p:sp>
    </p:spTree>
    <p:extLst>
      <p:ext uri="{BB962C8B-B14F-4D97-AF65-F5344CB8AC3E}">
        <p14:creationId xmlns:p14="http://schemas.microsoft.com/office/powerpoint/2010/main" val="18588302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172F6E"/>
        </a:solidFill>
        <a:effectLst/>
      </p:bgPr>
    </p:bg>
    <p:spTree>
      <p:nvGrpSpPr>
        <p:cNvPr id="1" name=""/>
        <p:cNvGrpSpPr/>
        <p:nvPr/>
      </p:nvGrpSpPr>
      <p:grpSpPr>
        <a:xfrm>
          <a:off x="0" y="0"/>
          <a:ext cx="0" cy="0"/>
          <a:chOff x="0" y="0"/>
          <a:chExt cx="0" cy="0"/>
        </a:xfrm>
      </p:grpSpPr>
      <p:grpSp>
        <p:nvGrpSpPr>
          <p:cNvPr id="2" name="Group 2"/>
          <p:cNvGrpSpPr/>
          <p:nvPr/>
        </p:nvGrpSpPr>
        <p:grpSpPr>
          <a:xfrm>
            <a:off x="1251078" y="587734"/>
            <a:ext cx="16278225" cy="9111532"/>
            <a:chOff x="0" y="0"/>
            <a:chExt cx="21704300" cy="12148710"/>
          </a:xfrm>
        </p:grpSpPr>
        <p:sp>
          <p:nvSpPr>
            <p:cNvPr id="3" name="AutoShape 3"/>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4" name="AutoShape 4"/>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grpSp>
        <p:nvGrpSpPr>
          <p:cNvPr id="7" name="Group 7"/>
          <p:cNvGrpSpPr/>
          <p:nvPr/>
        </p:nvGrpSpPr>
        <p:grpSpPr>
          <a:xfrm rot="3599999">
            <a:off x="-5468296" y="3474316"/>
            <a:ext cx="12642307" cy="6360908"/>
            <a:chOff x="0" y="0"/>
            <a:chExt cx="3329661" cy="1675301"/>
          </a:xfrm>
        </p:grpSpPr>
        <p:sp>
          <p:nvSpPr>
            <p:cNvPr id="8" name="Freeform 8"/>
            <p:cNvSpPr/>
            <p:nvPr/>
          </p:nvSpPr>
          <p:spPr>
            <a:xfrm>
              <a:off x="0" y="0"/>
              <a:ext cx="3329661" cy="1675301"/>
            </a:xfrm>
            <a:custGeom>
              <a:avLst/>
              <a:gdLst/>
              <a:ahLst/>
              <a:cxnLst/>
              <a:rect l="l" t="t" r="r" b="b"/>
              <a:pathLst>
                <a:path w="3329661" h="1675301">
                  <a:moveTo>
                    <a:pt x="0" y="0"/>
                  </a:moveTo>
                  <a:lnTo>
                    <a:pt x="3329661" y="0"/>
                  </a:lnTo>
                  <a:lnTo>
                    <a:pt x="3329661" y="1675301"/>
                  </a:lnTo>
                  <a:lnTo>
                    <a:pt x="0" y="1675301"/>
                  </a:lnTo>
                  <a:close/>
                </a:path>
              </a:pathLst>
            </a:custGeom>
            <a:solidFill>
              <a:srgbClr val="FFFFFF"/>
            </a:solidFill>
          </p:spPr>
          <p:txBody>
            <a:bodyPr/>
            <a:lstStyle/>
            <a:p>
              <a:endParaRPr lang="en-US"/>
            </a:p>
          </p:txBody>
        </p:sp>
        <p:sp>
          <p:nvSpPr>
            <p:cNvPr id="9" name="TextBox 9"/>
            <p:cNvSpPr txBox="1"/>
            <p:nvPr/>
          </p:nvSpPr>
          <p:spPr>
            <a:xfrm>
              <a:off x="0" y="-47625"/>
              <a:ext cx="812800" cy="860425"/>
            </a:xfrm>
            <a:prstGeom prst="rect">
              <a:avLst/>
            </a:prstGeom>
          </p:spPr>
          <p:txBody>
            <a:bodyPr lIns="60960" tIns="60960" rIns="60960" bIns="60960" rtlCol="0" anchor="ctr"/>
            <a:lstStyle/>
            <a:p>
              <a:pPr algn="ctr">
                <a:lnSpc>
                  <a:spcPts val="2744"/>
                </a:lnSpc>
              </a:pPr>
              <a:endParaRPr/>
            </a:p>
          </p:txBody>
        </p:sp>
      </p:grpSp>
      <p:sp>
        <p:nvSpPr>
          <p:cNvPr id="10" name="TextBox 10"/>
          <p:cNvSpPr txBox="1"/>
          <p:nvPr/>
        </p:nvSpPr>
        <p:spPr>
          <a:xfrm>
            <a:off x="12129165" y="9148988"/>
            <a:ext cx="5308698" cy="526466"/>
          </a:xfrm>
          <a:prstGeom prst="rect">
            <a:avLst/>
          </a:prstGeom>
        </p:spPr>
        <p:txBody>
          <a:bodyPr lIns="0" tIns="0" rIns="0" bIns="0" rtlCol="0" anchor="t">
            <a:spAutoFit/>
          </a:bodyPr>
          <a:lstStyle/>
          <a:p>
            <a:pPr algn="r">
              <a:lnSpc>
                <a:spcPts val="4267"/>
              </a:lnSpc>
            </a:pPr>
            <a:r>
              <a:rPr lang="en-US" sz="3048" spc="97" dirty="0">
                <a:solidFill>
                  <a:srgbClr val="FFFFFF"/>
                </a:solidFill>
                <a:latin typeface="Roboto Condensed"/>
              </a:rPr>
              <a:t>#FORWARDTOGETHER</a:t>
            </a:r>
          </a:p>
        </p:txBody>
      </p:sp>
      <p:sp>
        <p:nvSpPr>
          <p:cNvPr id="11" name="TextBox 11"/>
          <p:cNvSpPr txBox="1"/>
          <p:nvPr/>
        </p:nvSpPr>
        <p:spPr>
          <a:xfrm>
            <a:off x="6226478" y="3827232"/>
            <a:ext cx="14389291" cy="1993050"/>
          </a:xfrm>
          <a:prstGeom prst="rect">
            <a:avLst/>
          </a:prstGeom>
        </p:spPr>
        <p:txBody>
          <a:bodyPr lIns="0" tIns="0" rIns="0" bIns="0" rtlCol="0" anchor="t">
            <a:spAutoFit/>
          </a:bodyPr>
          <a:lstStyle/>
          <a:p>
            <a:pPr>
              <a:lnSpc>
                <a:spcPts val="15185"/>
              </a:lnSpc>
            </a:pPr>
            <a:r>
              <a:rPr lang="en-US" sz="14462" spc="289" dirty="0">
                <a:solidFill>
                  <a:srgbClr val="FFFFFF"/>
                </a:solidFill>
                <a:latin typeface="+mj-lt"/>
              </a:rPr>
              <a:t>QUESTIONS?</a:t>
            </a:r>
          </a:p>
        </p:txBody>
      </p:sp>
      <p:sp>
        <p:nvSpPr>
          <p:cNvPr id="12" name="TextBox 12"/>
          <p:cNvSpPr txBox="1"/>
          <p:nvPr/>
        </p:nvSpPr>
        <p:spPr>
          <a:xfrm>
            <a:off x="11157067" y="8130164"/>
            <a:ext cx="6280796" cy="1291945"/>
          </a:xfrm>
          <a:prstGeom prst="rect">
            <a:avLst/>
          </a:prstGeom>
        </p:spPr>
        <p:txBody>
          <a:bodyPr lIns="0" tIns="0" rIns="0" bIns="0" rtlCol="0" anchor="t">
            <a:spAutoFit/>
          </a:bodyPr>
          <a:lstStyle/>
          <a:p>
            <a:pPr algn="r">
              <a:lnSpc>
                <a:spcPts val="9822"/>
              </a:lnSpc>
            </a:pPr>
            <a:r>
              <a:rPr lang="en-US" sz="9354" spc="187" dirty="0">
                <a:solidFill>
                  <a:srgbClr val="FFFFFF"/>
                </a:solidFill>
                <a:latin typeface="Bebas Neue Cyrillic"/>
              </a:rPr>
              <a:t>CLR</a:t>
            </a:r>
          </a:p>
        </p:txBody>
      </p:sp>
      <p:sp>
        <p:nvSpPr>
          <p:cNvPr id="13" name="Freeform 13"/>
          <p:cNvSpPr/>
          <p:nvPr/>
        </p:nvSpPr>
        <p:spPr>
          <a:xfrm>
            <a:off x="525601" y="7675457"/>
            <a:ext cx="2746203" cy="2273895"/>
          </a:xfrm>
          <a:custGeom>
            <a:avLst/>
            <a:gdLst/>
            <a:ahLst/>
            <a:cxnLst/>
            <a:rect l="l" t="t" r="r" b="b"/>
            <a:pathLst>
              <a:path w="2746203" h="2273895">
                <a:moveTo>
                  <a:pt x="0" y="0"/>
                </a:moveTo>
                <a:lnTo>
                  <a:pt x="2746202" y="0"/>
                </a:lnTo>
                <a:lnTo>
                  <a:pt x="2746202" y="2273895"/>
                </a:lnTo>
                <a:lnTo>
                  <a:pt x="0" y="2273895"/>
                </a:lnTo>
                <a:lnTo>
                  <a:pt x="0" y="0"/>
                </a:lnTo>
                <a:close/>
              </a:path>
            </a:pathLst>
          </a:custGeom>
          <a:blipFill>
            <a:blip r:embed="rId2"/>
            <a:stretch>
              <a:fillRect b="-50499"/>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2F6E"/>
        </a:solidFill>
        <a:effectLst/>
      </p:bgPr>
    </p:bg>
    <p:spTree>
      <p:nvGrpSpPr>
        <p:cNvPr id="1" name="">
          <a:extLst>
            <a:ext uri="{FF2B5EF4-FFF2-40B4-BE49-F238E27FC236}">
              <a16:creationId xmlns:a16="http://schemas.microsoft.com/office/drawing/2014/main" id="{A5472641-1B2E-95E6-9782-8E2097678F3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F8E555-A276-F19D-B5CC-9B3342DF6C16}"/>
              </a:ext>
            </a:extLst>
          </p:cNvPr>
          <p:cNvGrpSpPr/>
          <p:nvPr/>
        </p:nvGrpSpPr>
        <p:grpSpPr>
          <a:xfrm>
            <a:off x="1251078" y="587734"/>
            <a:ext cx="16278225" cy="9111532"/>
            <a:chOff x="0" y="0"/>
            <a:chExt cx="21704300" cy="12148710"/>
          </a:xfrm>
        </p:grpSpPr>
        <p:sp>
          <p:nvSpPr>
            <p:cNvPr id="3" name="AutoShape 3">
              <a:extLst>
                <a:ext uri="{FF2B5EF4-FFF2-40B4-BE49-F238E27FC236}">
                  <a16:creationId xmlns:a16="http://schemas.microsoft.com/office/drawing/2014/main" id="{A4D92F36-1668-B3E8-A30B-78303A4D7AF6}"/>
                </a:ext>
              </a:extLst>
            </p:cNvPr>
            <p:cNvSpPr/>
            <p:nvPr/>
          </p:nvSpPr>
          <p:spPr>
            <a:xfrm>
              <a:off x="0" y="0"/>
              <a:ext cx="21704300" cy="0"/>
            </a:xfrm>
            <a:prstGeom prst="line">
              <a:avLst/>
            </a:prstGeom>
            <a:ln w="60960" cap="rnd">
              <a:solidFill>
                <a:srgbClr val="349F5A"/>
              </a:solidFill>
              <a:prstDash val="solid"/>
              <a:headEnd type="none" w="sm" len="sm"/>
              <a:tailEnd type="none" w="sm" len="sm"/>
            </a:ln>
          </p:spPr>
          <p:txBody>
            <a:bodyPr/>
            <a:lstStyle/>
            <a:p>
              <a:endParaRPr lang="en-US"/>
            </a:p>
          </p:txBody>
        </p:sp>
        <p:sp>
          <p:nvSpPr>
            <p:cNvPr id="4" name="AutoShape 4">
              <a:extLst>
                <a:ext uri="{FF2B5EF4-FFF2-40B4-BE49-F238E27FC236}">
                  <a16:creationId xmlns:a16="http://schemas.microsoft.com/office/drawing/2014/main" id="{1FAF627D-1C27-BD1F-1A37-67A6113FA420}"/>
                </a:ext>
              </a:extLst>
            </p:cNvPr>
            <p:cNvSpPr/>
            <p:nvPr/>
          </p:nvSpPr>
          <p:spPr>
            <a:xfrm rot="-5400000">
              <a:off x="-6027365" y="6057845"/>
              <a:ext cx="12118230" cy="0"/>
            </a:xfrm>
            <a:prstGeom prst="line">
              <a:avLst/>
            </a:prstGeom>
            <a:ln w="60960" cap="rnd">
              <a:solidFill>
                <a:srgbClr val="349F5A"/>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031BC876-D3F3-9861-6046-700787060459}"/>
                </a:ext>
              </a:extLst>
            </p:cNvPr>
            <p:cNvSpPr/>
            <p:nvPr/>
          </p:nvSpPr>
          <p:spPr>
            <a:xfrm>
              <a:off x="63590" y="12086480"/>
              <a:ext cx="16327134" cy="0"/>
            </a:xfrm>
            <a:prstGeom prst="line">
              <a:avLst/>
            </a:prstGeom>
            <a:ln w="60960" cap="rnd">
              <a:solidFill>
                <a:srgbClr val="349F5A"/>
              </a:solidFill>
              <a:prstDash val="solid"/>
              <a:headEnd type="none" w="sm" len="sm"/>
              <a:tailEnd type="none" w="sm" len="sm"/>
            </a:ln>
          </p:spPr>
          <p:txBody>
            <a:bodyPr/>
            <a:lstStyle/>
            <a:p>
              <a:endParaRPr lang="en-US"/>
            </a:p>
          </p:txBody>
        </p:sp>
        <p:sp>
          <p:nvSpPr>
            <p:cNvPr id="6" name="AutoShape 6">
              <a:extLst>
                <a:ext uri="{FF2B5EF4-FFF2-40B4-BE49-F238E27FC236}">
                  <a16:creationId xmlns:a16="http://schemas.microsoft.com/office/drawing/2014/main" id="{8513F704-908C-5FEA-A14F-CA2F87162294}"/>
                </a:ext>
              </a:extLst>
            </p:cNvPr>
            <p:cNvSpPr/>
            <p:nvPr/>
          </p:nvSpPr>
          <p:spPr>
            <a:xfrm rot="-5400000">
              <a:off x="16785177" y="4855623"/>
              <a:ext cx="9774746" cy="0"/>
            </a:xfrm>
            <a:prstGeom prst="line">
              <a:avLst/>
            </a:prstGeom>
            <a:ln w="60960" cap="rnd">
              <a:solidFill>
                <a:srgbClr val="349F5A"/>
              </a:solidFill>
              <a:prstDash val="solid"/>
              <a:headEnd type="none" w="sm" len="sm"/>
              <a:tailEnd type="none" w="sm" len="sm"/>
            </a:ln>
          </p:spPr>
          <p:txBody>
            <a:bodyPr/>
            <a:lstStyle/>
            <a:p>
              <a:endParaRPr lang="en-US"/>
            </a:p>
          </p:txBody>
        </p:sp>
      </p:grpSp>
      <p:grpSp>
        <p:nvGrpSpPr>
          <p:cNvPr id="7" name="Group 7">
            <a:extLst>
              <a:ext uri="{FF2B5EF4-FFF2-40B4-BE49-F238E27FC236}">
                <a16:creationId xmlns:a16="http://schemas.microsoft.com/office/drawing/2014/main" id="{EB541B24-53E2-36AE-7D46-ACE403A7CBCA}"/>
              </a:ext>
            </a:extLst>
          </p:cNvPr>
          <p:cNvGrpSpPr/>
          <p:nvPr/>
        </p:nvGrpSpPr>
        <p:grpSpPr>
          <a:xfrm rot="3599999">
            <a:off x="-5468296" y="3474316"/>
            <a:ext cx="12642307" cy="6360908"/>
            <a:chOff x="0" y="0"/>
            <a:chExt cx="3329661" cy="1675301"/>
          </a:xfrm>
        </p:grpSpPr>
        <p:sp>
          <p:nvSpPr>
            <p:cNvPr id="8" name="Freeform 8">
              <a:extLst>
                <a:ext uri="{FF2B5EF4-FFF2-40B4-BE49-F238E27FC236}">
                  <a16:creationId xmlns:a16="http://schemas.microsoft.com/office/drawing/2014/main" id="{581819EE-C4DA-20D9-96F2-B22DA9F32E12}"/>
                </a:ext>
              </a:extLst>
            </p:cNvPr>
            <p:cNvSpPr/>
            <p:nvPr/>
          </p:nvSpPr>
          <p:spPr>
            <a:xfrm>
              <a:off x="0" y="0"/>
              <a:ext cx="3329661" cy="1675301"/>
            </a:xfrm>
            <a:custGeom>
              <a:avLst/>
              <a:gdLst/>
              <a:ahLst/>
              <a:cxnLst/>
              <a:rect l="l" t="t" r="r" b="b"/>
              <a:pathLst>
                <a:path w="3329661" h="1675301">
                  <a:moveTo>
                    <a:pt x="0" y="0"/>
                  </a:moveTo>
                  <a:lnTo>
                    <a:pt x="3329661" y="0"/>
                  </a:lnTo>
                  <a:lnTo>
                    <a:pt x="3329661" y="1675301"/>
                  </a:lnTo>
                  <a:lnTo>
                    <a:pt x="0" y="1675301"/>
                  </a:lnTo>
                  <a:close/>
                </a:path>
              </a:pathLst>
            </a:custGeom>
            <a:solidFill>
              <a:srgbClr val="FFFFFF"/>
            </a:solidFill>
          </p:spPr>
          <p:txBody>
            <a:bodyPr/>
            <a:lstStyle/>
            <a:p>
              <a:endParaRPr lang="en-US"/>
            </a:p>
          </p:txBody>
        </p:sp>
        <p:sp>
          <p:nvSpPr>
            <p:cNvPr id="9" name="TextBox 9">
              <a:extLst>
                <a:ext uri="{FF2B5EF4-FFF2-40B4-BE49-F238E27FC236}">
                  <a16:creationId xmlns:a16="http://schemas.microsoft.com/office/drawing/2014/main" id="{9D27FBF6-2805-5D85-5EAB-4E69EC4A0C26}"/>
                </a:ext>
              </a:extLst>
            </p:cNvPr>
            <p:cNvSpPr txBox="1"/>
            <p:nvPr/>
          </p:nvSpPr>
          <p:spPr>
            <a:xfrm>
              <a:off x="0" y="-47625"/>
              <a:ext cx="812800" cy="860425"/>
            </a:xfrm>
            <a:prstGeom prst="rect">
              <a:avLst/>
            </a:prstGeom>
          </p:spPr>
          <p:txBody>
            <a:bodyPr lIns="60960" tIns="60960" rIns="60960" bIns="60960" rtlCol="0" anchor="ctr"/>
            <a:lstStyle/>
            <a:p>
              <a:pPr algn="ctr">
                <a:lnSpc>
                  <a:spcPts val="2744"/>
                </a:lnSpc>
              </a:pPr>
              <a:endParaRPr/>
            </a:p>
          </p:txBody>
        </p:sp>
      </p:grpSp>
      <p:sp>
        <p:nvSpPr>
          <p:cNvPr id="10" name="TextBox 10">
            <a:extLst>
              <a:ext uri="{FF2B5EF4-FFF2-40B4-BE49-F238E27FC236}">
                <a16:creationId xmlns:a16="http://schemas.microsoft.com/office/drawing/2014/main" id="{6C1934F7-C939-449C-587C-AD8308F29710}"/>
              </a:ext>
            </a:extLst>
          </p:cNvPr>
          <p:cNvSpPr txBox="1"/>
          <p:nvPr/>
        </p:nvSpPr>
        <p:spPr>
          <a:xfrm>
            <a:off x="13763655" y="7935328"/>
            <a:ext cx="3765648" cy="1438809"/>
          </a:xfrm>
          <a:prstGeom prst="rect">
            <a:avLst/>
          </a:prstGeom>
        </p:spPr>
        <p:txBody>
          <a:bodyPr lIns="0" tIns="0" rIns="0" bIns="0" rtlCol="0" anchor="t">
            <a:spAutoFit/>
          </a:bodyPr>
          <a:lstStyle/>
          <a:p>
            <a:pPr algn="r">
              <a:lnSpc>
                <a:spcPts val="10949"/>
              </a:lnSpc>
            </a:pPr>
            <a:r>
              <a:rPr lang="en-US" sz="10428" spc="208" dirty="0">
                <a:solidFill>
                  <a:srgbClr val="FFFFFF"/>
                </a:solidFill>
                <a:latin typeface="Bebas Neue Cyrillic"/>
              </a:rPr>
              <a:t>CLR</a:t>
            </a:r>
          </a:p>
        </p:txBody>
      </p:sp>
      <p:sp>
        <p:nvSpPr>
          <p:cNvPr id="11" name="TextBox 11">
            <a:extLst>
              <a:ext uri="{FF2B5EF4-FFF2-40B4-BE49-F238E27FC236}">
                <a16:creationId xmlns:a16="http://schemas.microsoft.com/office/drawing/2014/main" id="{6C3A5733-66A7-F5F9-65FC-626565E0FA2A}"/>
              </a:ext>
            </a:extLst>
          </p:cNvPr>
          <p:cNvSpPr txBox="1"/>
          <p:nvPr/>
        </p:nvSpPr>
        <p:spPr>
          <a:xfrm>
            <a:off x="12220605" y="9077567"/>
            <a:ext cx="5308698" cy="526466"/>
          </a:xfrm>
          <a:prstGeom prst="rect">
            <a:avLst/>
          </a:prstGeom>
        </p:spPr>
        <p:txBody>
          <a:bodyPr lIns="0" tIns="0" rIns="0" bIns="0" rtlCol="0" anchor="t">
            <a:spAutoFit/>
          </a:bodyPr>
          <a:lstStyle/>
          <a:p>
            <a:pPr algn="r">
              <a:lnSpc>
                <a:spcPts val="4267"/>
              </a:lnSpc>
            </a:pPr>
            <a:r>
              <a:rPr lang="en-US" sz="3048" spc="97" dirty="0">
                <a:solidFill>
                  <a:srgbClr val="FFFFFF"/>
                </a:solidFill>
                <a:latin typeface="Roboto Condensed"/>
              </a:rPr>
              <a:t>#FORWARDTOGETHER</a:t>
            </a:r>
          </a:p>
        </p:txBody>
      </p:sp>
      <p:sp>
        <p:nvSpPr>
          <p:cNvPr id="13" name="TextBox 13">
            <a:extLst>
              <a:ext uri="{FF2B5EF4-FFF2-40B4-BE49-F238E27FC236}">
                <a16:creationId xmlns:a16="http://schemas.microsoft.com/office/drawing/2014/main" id="{24B1AE62-AA7D-1433-6A7D-5F8C71598583}"/>
              </a:ext>
            </a:extLst>
          </p:cNvPr>
          <p:cNvSpPr txBox="1"/>
          <p:nvPr/>
        </p:nvSpPr>
        <p:spPr>
          <a:xfrm>
            <a:off x="5486400" y="3238500"/>
            <a:ext cx="10378133" cy="2821735"/>
          </a:xfrm>
          <a:prstGeom prst="rect">
            <a:avLst/>
          </a:prstGeom>
        </p:spPr>
        <p:txBody>
          <a:bodyPr lIns="0" tIns="0" rIns="0" bIns="0" rtlCol="0" anchor="t">
            <a:spAutoFit/>
          </a:bodyPr>
          <a:lstStyle/>
          <a:p>
            <a:pPr algn="ctr">
              <a:lnSpc>
                <a:spcPts val="10952"/>
              </a:lnSpc>
            </a:pPr>
            <a:r>
              <a:rPr lang="en-US" sz="10430" spc="208" dirty="0">
                <a:solidFill>
                  <a:srgbClr val="FFFFFF"/>
                </a:solidFill>
                <a:latin typeface="+mj-lt"/>
              </a:rPr>
              <a:t>GENERAL FUND REVENUES</a:t>
            </a:r>
          </a:p>
        </p:txBody>
      </p:sp>
      <p:sp>
        <p:nvSpPr>
          <p:cNvPr id="14" name="Freeform 14">
            <a:extLst>
              <a:ext uri="{FF2B5EF4-FFF2-40B4-BE49-F238E27FC236}">
                <a16:creationId xmlns:a16="http://schemas.microsoft.com/office/drawing/2014/main" id="{865B22A7-018C-F91F-8840-68F07924AD8C}"/>
              </a:ext>
            </a:extLst>
          </p:cNvPr>
          <p:cNvSpPr/>
          <p:nvPr/>
        </p:nvSpPr>
        <p:spPr>
          <a:xfrm>
            <a:off x="525601" y="7675457"/>
            <a:ext cx="2746203" cy="2273895"/>
          </a:xfrm>
          <a:custGeom>
            <a:avLst/>
            <a:gdLst/>
            <a:ahLst/>
            <a:cxnLst/>
            <a:rect l="l" t="t" r="r" b="b"/>
            <a:pathLst>
              <a:path w="2746203" h="2273895">
                <a:moveTo>
                  <a:pt x="0" y="0"/>
                </a:moveTo>
                <a:lnTo>
                  <a:pt x="2746202" y="0"/>
                </a:lnTo>
                <a:lnTo>
                  <a:pt x="2746202" y="2273895"/>
                </a:lnTo>
                <a:lnTo>
                  <a:pt x="0" y="2273895"/>
                </a:lnTo>
                <a:lnTo>
                  <a:pt x="0" y="0"/>
                </a:lnTo>
                <a:close/>
              </a:path>
            </a:pathLst>
          </a:custGeom>
          <a:blipFill>
            <a:blip r:embed="rId2"/>
            <a:stretch>
              <a:fillRect b="-50499"/>
            </a:stretch>
          </a:blipFill>
        </p:spPr>
        <p:txBody>
          <a:bodyPr/>
          <a:lstStyle/>
          <a:p>
            <a:endParaRPr lang="en-US"/>
          </a:p>
        </p:txBody>
      </p:sp>
    </p:spTree>
    <p:extLst>
      <p:ext uri="{BB962C8B-B14F-4D97-AF65-F5344CB8AC3E}">
        <p14:creationId xmlns:p14="http://schemas.microsoft.com/office/powerpoint/2010/main" val="2397699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521db9e-c9bb-4f37-8505-081f9e754f65" xsi:nil="true"/>
    <lcf76f155ced4ddcb4097134ff3c332f xmlns="054b8414-c179-41c4-a25e-2ca9b2fc92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504ABAC6EF8348AE250E7367CB9CC1" ma:contentTypeVersion="14" ma:contentTypeDescription="Create a new document." ma:contentTypeScope="" ma:versionID="641b3721dd32c909fe9ed49ab271a0c2">
  <xsd:schema xmlns:xsd="http://www.w3.org/2001/XMLSchema" xmlns:xs="http://www.w3.org/2001/XMLSchema" xmlns:p="http://schemas.microsoft.com/office/2006/metadata/properties" xmlns:ns1="http://schemas.microsoft.com/sharepoint/v3" xmlns:ns2="054b8414-c179-41c4-a25e-2ca9b2fc9213" xmlns:ns3="3521db9e-c9bb-4f37-8505-081f9e754f65" targetNamespace="http://schemas.microsoft.com/office/2006/metadata/properties" ma:root="true" ma:fieldsID="687726817e1f7cb159c5b61afd877704" ns1:_="" ns2:_="" ns3:_="">
    <xsd:import namespace="http://schemas.microsoft.com/sharepoint/v3"/>
    <xsd:import namespace="054b8414-c179-41c4-a25e-2ca9b2fc9213"/>
    <xsd:import namespace="3521db9e-c9bb-4f37-8505-081f9e754f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4b8414-c179-41c4-a25e-2ca9b2fc92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76f6a6d-47ce-4eb5-8b92-27c30613baa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1db9e-c9bb-4f37-8505-081f9e754f6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b2956aa-c783-40e2-bb49-3d45af87045c}" ma:internalName="TaxCatchAll" ma:showField="CatchAllData" ma:web="3521db9e-c9bb-4f37-8505-081f9e754f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8C8FC1-D7B6-45CF-BE10-240EE8E456B6}">
  <ds:schemaRefs>
    <ds:schemaRef ds:uri="http://purl.org/dc/elements/1.1/"/>
    <ds:schemaRef ds:uri="http://purl.org/dc/terms/"/>
    <ds:schemaRef ds:uri="http://schemas.microsoft.com/office/infopath/2007/PartnerControls"/>
    <ds:schemaRef ds:uri="http://schemas.microsoft.com/sharepoint/v3"/>
    <ds:schemaRef ds:uri="http://www.w3.org/XML/1998/namespace"/>
    <ds:schemaRef ds:uri="3521db9e-c9bb-4f37-8505-081f9e754f65"/>
    <ds:schemaRef ds:uri="http://purl.org/dc/dcmitype/"/>
    <ds:schemaRef ds:uri="http://schemas.microsoft.com/office/2006/documentManagement/types"/>
    <ds:schemaRef ds:uri="http://schemas.openxmlformats.org/package/2006/metadata/core-properties"/>
    <ds:schemaRef ds:uri="054b8414-c179-41c4-a25e-2ca9b2fc9213"/>
    <ds:schemaRef ds:uri="http://schemas.microsoft.com/office/2006/metadata/properties"/>
  </ds:schemaRefs>
</ds:datastoreItem>
</file>

<file path=customXml/itemProps2.xml><?xml version="1.0" encoding="utf-8"?>
<ds:datastoreItem xmlns:ds="http://schemas.openxmlformats.org/officeDocument/2006/customXml" ds:itemID="{9B1C0B45-A6A2-4D90-9FBA-E196F9280639}">
  <ds:schemaRefs>
    <ds:schemaRef ds:uri="http://schemas.microsoft.com/sharepoint/v3/contenttype/forms"/>
  </ds:schemaRefs>
</ds:datastoreItem>
</file>

<file path=customXml/itemProps3.xml><?xml version="1.0" encoding="utf-8"?>
<ds:datastoreItem xmlns:ds="http://schemas.openxmlformats.org/officeDocument/2006/customXml" ds:itemID="{0A1B1733-CA03-413B-8739-7EA43F41A1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54b8414-c179-41c4-a25e-2ca9b2fc9213"/>
    <ds:schemaRef ds:uri="3521db9e-c9bb-4f37-8505-081f9e754f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4d336e2-3cb3-4ee8-91ca-5e4f107776ce}" enabled="0" method="" siteId="{84d336e2-3cb3-4ee8-91ca-5e4f107776ce}" removed="1"/>
</clbl:labelList>
</file>

<file path=docProps/app.xml><?xml version="1.0" encoding="utf-8"?>
<Properties xmlns="http://schemas.openxmlformats.org/officeDocument/2006/extended-properties" xmlns:vt="http://schemas.openxmlformats.org/officeDocument/2006/docPropsVTypes">
  <TotalTime>199</TotalTime>
  <Words>5568</Words>
  <Application>Microsoft Office PowerPoint</Application>
  <PresentationFormat>Custom</PresentationFormat>
  <Paragraphs>1014</Paragraphs>
  <Slides>80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Courier New</vt:lpstr>
      <vt:lpstr>Roboto Condensed</vt:lpstr>
      <vt:lpstr>Calibri</vt:lpstr>
      <vt:lpstr>Wingdings</vt:lpstr>
      <vt:lpstr>Bebas Neue Cyrillic</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Branded Slide Deck Template V3</dc:title>
  <dc:creator>Chapman, Gary L.</dc:creator>
  <cp:lastModifiedBy>Chapman, Gary L.</cp:lastModifiedBy>
  <cp:revision>431</cp:revision>
  <cp:lastPrinted>2024-11-24T23:58:50Z</cp:lastPrinted>
  <dcterms:created xsi:type="dcterms:W3CDTF">2006-08-16T00:00:00Z</dcterms:created>
  <dcterms:modified xsi:type="dcterms:W3CDTF">2025-11-17T13:56:21Z</dcterms:modified>
  <dc:identifier>DAFvlZLjmuo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0x01010098504ABAC6EF8348AE250E7367CB9CC1</vt:lpwstr>
  </property>
  <property fmtid="{D5CDD505-2E9C-101B-9397-08002B2CF9AE}" pid="3" name="MediaServiceImageTags">
    <vt:lpwstr/>
  </property>
</Properties>
</file>